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ebas Neue Cyrillic" panose="020B0604020202020204" charset="0"/>
      <p:regular r:id="rId21"/>
    </p:embeddedFont>
    <p:embeddedFont>
      <p:font typeface="Open Sans" panose="020F0502020204030204" pitchFamily="34" charset="0"/>
      <p:regular r:id="rId22"/>
    </p:embeddedFont>
    <p:embeddedFont>
      <p:font typeface="Open Sa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5202" y="7060732"/>
            <a:ext cx="5974530" cy="5974530"/>
          </a:xfrm>
          <a:custGeom>
            <a:avLst/>
            <a:gdLst/>
            <a:ahLst/>
            <a:cxnLst/>
            <a:rect l="l" t="t" r="r" b="b"/>
            <a:pathLst>
              <a:path w="5974530" h="5974530">
                <a:moveTo>
                  <a:pt x="0" y="0"/>
                </a:moveTo>
                <a:lnTo>
                  <a:pt x="5974530" y="0"/>
                </a:lnTo>
                <a:lnTo>
                  <a:pt x="5974530" y="5974530"/>
                </a:lnTo>
                <a:lnTo>
                  <a:pt x="0" y="5974530"/>
                </a:lnTo>
                <a:lnTo>
                  <a:pt x="0" y="0"/>
                </a:lnTo>
                <a:close/>
              </a:path>
            </a:pathLst>
          </a:custGeom>
          <a:blipFill>
            <a:blip r:embed="rId2">
              <a:alphaModFix amt="43999"/>
            </a:blip>
            <a:stretch>
              <a:fillRect/>
            </a:stretch>
          </a:blipFill>
        </p:spPr>
        <p:txBody>
          <a:bodyPr/>
          <a:lstStyle/>
          <a:p>
            <a:endParaRPr lang="en-PK"/>
          </a:p>
        </p:txBody>
      </p:sp>
      <p:sp>
        <p:nvSpPr>
          <p:cNvPr id="9" name="Freeform 9"/>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sp>
        <p:nvSpPr>
          <p:cNvPr id="10" name="Freeform 10"/>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sp>
        <p:nvSpPr>
          <p:cNvPr id="11" name="Freeform 11"/>
          <p:cNvSpPr/>
          <p:nvPr/>
        </p:nvSpPr>
        <p:spPr>
          <a:xfrm>
            <a:off x="1974559" y="1284248"/>
            <a:ext cx="5209536" cy="2930364"/>
          </a:xfrm>
          <a:custGeom>
            <a:avLst/>
            <a:gdLst/>
            <a:ahLst/>
            <a:cxnLst/>
            <a:rect l="l" t="t" r="r" b="b"/>
            <a:pathLst>
              <a:path w="5209536" h="2930364">
                <a:moveTo>
                  <a:pt x="0" y="0"/>
                </a:moveTo>
                <a:lnTo>
                  <a:pt x="5209537" y="0"/>
                </a:lnTo>
                <a:lnTo>
                  <a:pt x="5209537" y="2930364"/>
                </a:lnTo>
                <a:lnTo>
                  <a:pt x="0" y="2930364"/>
                </a:lnTo>
                <a:lnTo>
                  <a:pt x="0" y="0"/>
                </a:lnTo>
                <a:close/>
              </a:path>
            </a:pathLst>
          </a:custGeom>
          <a:blipFill>
            <a:blip r:embed="rId3"/>
            <a:stretch>
              <a:fillRect/>
            </a:stretch>
          </a:blipFill>
        </p:spPr>
        <p:txBody>
          <a:bodyPr/>
          <a:lstStyle/>
          <a:p>
            <a:endParaRPr lang="en-PK"/>
          </a:p>
        </p:txBody>
      </p:sp>
      <p:sp>
        <p:nvSpPr>
          <p:cNvPr id="12" name="Freeform 12"/>
          <p:cNvSpPr/>
          <p:nvPr/>
        </p:nvSpPr>
        <p:spPr>
          <a:xfrm>
            <a:off x="11274710" y="2158165"/>
            <a:ext cx="5970671" cy="5970671"/>
          </a:xfrm>
          <a:custGeom>
            <a:avLst/>
            <a:gdLst/>
            <a:ahLst/>
            <a:cxnLst/>
            <a:rect l="l" t="t" r="r" b="b"/>
            <a:pathLst>
              <a:path w="5970671" h="5970671">
                <a:moveTo>
                  <a:pt x="0" y="0"/>
                </a:moveTo>
                <a:lnTo>
                  <a:pt x="5970671" y="0"/>
                </a:lnTo>
                <a:lnTo>
                  <a:pt x="5970671" y="5970670"/>
                </a:lnTo>
                <a:lnTo>
                  <a:pt x="0" y="5970670"/>
                </a:lnTo>
                <a:lnTo>
                  <a:pt x="0" y="0"/>
                </a:lnTo>
                <a:close/>
              </a:path>
            </a:pathLst>
          </a:custGeom>
          <a:blipFill>
            <a:blip r:embed="rId4"/>
            <a:stretch>
              <a:fillRect/>
            </a:stretch>
          </a:blipFill>
        </p:spPr>
        <p:txBody>
          <a:bodyPr/>
          <a:lstStyle/>
          <a:p>
            <a:endParaRPr lang="en-PK"/>
          </a:p>
        </p:txBody>
      </p:sp>
      <p:sp>
        <p:nvSpPr>
          <p:cNvPr id="13" name="TextBox 13"/>
          <p:cNvSpPr txBox="1"/>
          <p:nvPr/>
        </p:nvSpPr>
        <p:spPr>
          <a:xfrm>
            <a:off x="948773" y="2565764"/>
            <a:ext cx="9921057" cy="5350123"/>
          </a:xfrm>
          <a:prstGeom prst="rect">
            <a:avLst/>
          </a:prstGeom>
        </p:spPr>
        <p:txBody>
          <a:bodyPr lIns="0" tIns="0" rIns="0" bIns="0" rtlCol="0" anchor="t">
            <a:spAutoFit/>
          </a:bodyPr>
          <a:lstStyle/>
          <a:p>
            <a:pPr algn="l">
              <a:lnSpc>
                <a:spcPts val="43831"/>
              </a:lnSpc>
              <a:spcBef>
                <a:spcPct val="0"/>
              </a:spcBef>
            </a:pPr>
            <a:r>
              <a:rPr lang="en-US" sz="31308">
                <a:solidFill>
                  <a:srgbClr val="FFFFFF"/>
                </a:solidFill>
                <a:latin typeface="Bebas Neue Cyrillic"/>
                <a:ea typeface="Bebas Neue Cyrillic"/>
                <a:cs typeface="Bebas Neue Cyrillic"/>
                <a:sym typeface="Bebas Neue Cyrillic"/>
              </a:rPr>
              <a:t>Movie </a:t>
            </a:r>
          </a:p>
        </p:txBody>
      </p:sp>
      <p:sp>
        <p:nvSpPr>
          <p:cNvPr id="14" name="TextBox 14"/>
          <p:cNvSpPr txBox="1"/>
          <p:nvPr/>
        </p:nvSpPr>
        <p:spPr>
          <a:xfrm>
            <a:off x="1028700" y="6272919"/>
            <a:ext cx="9773339" cy="2341136"/>
          </a:xfrm>
          <a:prstGeom prst="rect">
            <a:avLst/>
          </a:prstGeom>
        </p:spPr>
        <p:txBody>
          <a:bodyPr lIns="0" tIns="0" rIns="0" bIns="0" rtlCol="0" anchor="t">
            <a:spAutoFit/>
          </a:bodyPr>
          <a:lstStyle/>
          <a:p>
            <a:pPr algn="l">
              <a:lnSpc>
                <a:spcPts val="19010"/>
              </a:lnSpc>
              <a:spcBef>
                <a:spcPct val="0"/>
              </a:spcBef>
            </a:pPr>
            <a:r>
              <a:rPr lang="en-US" sz="13579">
                <a:solidFill>
                  <a:srgbClr val="C101FB"/>
                </a:solidFill>
                <a:latin typeface="Bebas Neue Cyrillic"/>
                <a:ea typeface="Bebas Neue Cyrillic"/>
                <a:cs typeface="Bebas Neue Cyrillic"/>
                <a:sym typeface="Bebas Neue Cyrillic"/>
              </a:rPr>
              <a:t>Recommendation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5202" y="7060732"/>
            <a:ext cx="5974530" cy="5974530"/>
          </a:xfrm>
          <a:custGeom>
            <a:avLst/>
            <a:gdLst/>
            <a:ahLst/>
            <a:cxnLst/>
            <a:rect l="l" t="t" r="r" b="b"/>
            <a:pathLst>
              <a:path w="5974530" h="5974530">
                <a:moveTo>
                  <a:pt x="0" y="0"/>
                </a:moveTo>
                <a:lnTo>
                  <a:pt x="5974530" y="0"/>
                </a:lnTo>
                <a:lnTo>
                  <a:pt x="5974530" y="5974530"/>
                </a:lnTo>
                <a:lnTo>
                  <a:pt x="0" y="5974530"/>
                </a:lnTo>
                <a:lnTo>
                  <a:pt x="0" y="0"/>
                </a:lnTo>
                <a:close/>
              </a:path>
            </a:pathLst>
          </a:custGeom>
          <a:blipFill>
            <a:blip r:embed="rId2">
              <a:alphaModFix amt="43999"/>
            </a:blip>
            <a:stretch>
              <a:fillRect/>
            </a:stretch>
          </a:blipFill>
        </p:spPr>
        <p:txBody>
          <a:bodyPr/>
          <a:lstStyle/>
          <a:p>
            <a:endParaRPr lang="en-PK"/>
          </a:p>
        </p:txBody>
      </p:sp>
      <p:sp>
        <p:nvSpPr>
          <p:cNvPr id="9" name="Freeform 9"/>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sp>
        <p:nvSpPr>
          <p:cNvPr id="10" name="Freeform 10"/>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grpSp>
        <p:nvGrpSpPr>
          <p:cNvPr id="11" name="Group 11"/>
          <p:cNvGrpSpPr/>
          <p:nvPr/>
        </p:nvGrpSpPr>
        <p:grpSpPr>
          <a:xfrm>
            <a:off x="9144000" y="1684165"/>
            <a:ext cx="8115300" cy="6918669"/>
            <a:chOff x="0" y="0"/>
            <a:chExt cx="6968039" cy="5940576"/>
          </a:xfrm>
        </p:grpSpPr>
        <p:sp>
          <p:nvSpPr>
            <p:cNvPr id="12" name="Freeform 12"/>
            <p:cNvSpPr/>
            <p:nvPr/>
          </p:nvSpPr>
          <p:spPr>
            <a:xfrm>
              <a:off x="0" y="0"/>
              <a:ext cx="6968039" cy="5940576"/>
            </a:xfrm>
            <a:custGeom>
              <a:avLst/>
              <a:gdLst/>
              <a:ahLst/>
              <a:cxnLst/>
              <a:rect l="l" t="t" r="r" b="b"/>
              <a:pathLst>
                <a:path w="6968039" h="5940576">
                  <a:moveTo>
                    <a:pt x="3167671" y="0"/>
                  </a:moveTo>
                  <a:lnTo>
                    <a:pt x="5127083" y="0"/>
                  </a:lnTo>
                  <a:lnTo>
                    <a:pt x="6968039" y="0"/>
                  </a:lnTo>
                  <a:lnTo>
                    <a:pt x="6968039" y="5136664"/>
                  </a:lnTo>
                  <a:lnTo>
                    <a:pt x="3235957" y="5940576"/>
                  </a:lnTo>
                  <a:lnTo>
                    <a:pt x="0" y="5940576"/>
                  </a:lnTo>
                  <a:lnTo>
                    <a:pt x="0" y="3711395"/>
                  </a:lnTo>
                  <a:close/>
                </a:path>
              </a:pathLst>
            </a:custGeom>
            <a:gradFill rotWithShape="1">
              <a:gsLst>
                <a:gs pos="0">
                  <a:srgbClr val="003A89">
                    <a:alpha val="100000"/>
                  </a:srgbClr>
                </a:gs>
                <a:gs pos="100000">
                  <a:srgbClr val="C700FF">
                    <a:alpha val="100000"/>
                  </a:srgbClr>
                </a:gs>
              </a:gsLst>
              <a:lin ang="2700000"/>
            </a:gradFill>
            <a:ln w="12700">
              <a:solidFill>
                <a:srgbClr val="000000"/>
              </a:solidFill>
            </a:ln>
          </p:spPr>
          <p:txBody>
            <a:bodyPr/>
            <a:lstStyle/>
            <a:p>
              <a:endParaRPr lang="en-PK"/>
            </a:p>
          </p:txBody>
        </p:sp>
      </p:grpSp>
      <p:grpSp>
        <p:nvGrpSpPr>
          <p:cNvPr id="13" name="Group 13"/>
          <p:cNvGrpSpPr/>
          <p:nvPr/>
        </p:nvGrpSpPr>
        <p:grpSpPr>
          <a:xfrm>
            <a:off x="9485930" y="2018283"/>
            <a:ext cx="7431440" cy="6269483"/>
            <a:chOff x="0" y="0"/>
            <a:chExt cx="6768047" cy="5709816"/>
          </a:xfrm>
        </p:grpSpPr>
        <p:sp>
          <p:nvSpPr>
            <p:cNvPr id="14" name="Freeform 14"/>
            <p:cNvSpPr/>
            <p:nvPr/>
          </p:nvSpPr>
          <p:spPr>
            <a:xfrm>
              <a:off x="0" y="0"/>
              <a:ext cx="6768047" cy="5709816"/>
            </a:xfrm>
            <a:custGeom>
              <a:avLst/>
              <a:gdLst/>
              <a:ahLst/>
              <a:cxnLst/>
              <a:rect l="l" t="t" r="r" b="b"/>
              <a:pathLst>
                <a:path w="6768047" h="5709816">
                  <a:moveTo>
                    <a:pt x="3076754" y="0"/>
                  </a:moveTo>
                  <a:lnTo>
                    <a:pt x="4979929" y="0"/>
                  </a:lnTo>
                  <a:lnTo>
                    <a:pt x="6768047" y="0"/>
                  </a:lnTo>
                  <a:lnTo>
                    <a:pt x="6768047" y="4937132"/>
                  </a:lnTo>
                  <a:lnTo>
                    <a:pt x="3143081" y="5709816"/>
                  </a:lnTo>
                  <a:lnTo>
                    <a:pt x="0" y="5709816"/>
                  </a:lnTo>
                  <a:lnTo>
                    <a:pt x="0" y="3567226"/>
                  </a:lnTo>
                  <a:close/>
                </a:path>
              </a:pathLst>
            </a:custGeom>
            <a:blipFill>
              <a:blip r:embed="rId3"/>
              <a:stretch>
                <a:fillRect l="-13273" r="-13273"/>
              </a:stretch>
            </a:blipFill>
          </p:spPr>
          <p:txBody>
            <a:bodyPr/>
            <a:lstStyle/>
            <a:p>
              <a:endParaRPr lang="en-PK"/>
            </a:p>
          </p:txBody>
        </p:sp>
      </p:grpSp>
      <p:sp>
        <p:nvSpPr>
          <p:cNvPr id="15" name="TextBox 15"/>
          <p:cNvSpPr txBox="1"/>
          <p:nvPr/>
        </p:nvSpPr>
        <p:spPr>
          <a:xfrm>
            <a:off x="1911158" y="1907133"/>
            <a:ext cx="5502347" cy="1193800"/>
          </a:xfrm>
          <a:prstGeom prst="rect">
            <a:avLst/>
          </a:prstGeom>
        </p:spPr>
        <p:txBody>
          <a:bodyPr lIns="0" tIns="0" rIns="0" bIns="0" rtlCol="0" anchor="t">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dataset encoding</a:t>
            </a:r>
          </a:p>
        </p:txBody>
      </p:sp>
      <p:grpSp>
        <p:nvGrpSpPr>
          <p:cNvPr id="16" name="Group 16"/>
          <p:cNvGrpSpPr/>
          <p:nvPr/>
        </p:nvGrpSpPr>
        <p:grpSpPr>
          <a:xfrm>
            <a:off x="1911158" y="3577822"/>
            <a:ext cx="677751" cy="677751"/>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9" name="TextBox 19"/>
          <p:cNvSpPr txBox="1"/>
          <p:nvPr/>
        </p:nvSpPr>
        <p:spPr>
          <a:xfrm>
            <a:off x="2868387" y="3628828"/>
            <a:ext cx="5666303" cy="816610"/>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Converts categorical data into numeric format, as machine learning models typically require numerical inputs.</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20" name="TextBox 20"/>
          <p:cNvSpPr txBox="1"/>
          <p:nvPr/>
        </p:nvSpPr>
        <p:spPr>
          <a:xfrm>
            <a:off x="2001978" y="375382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1" name="Group 21"/>
          <p:cNvGrpSpPr/>
          <p:nvPr/>
        </p:nvGrpSpPr>
        <p:grpSpPr>
          <a:xfrm>
            <a:off x="1911158" y="6889037"/>
            <a:ext cx="677751" cy="677751"/>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2868387" y="5729224"/>
            <a:ext cx="5169314" cy="816610"/>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Assigns integers arbitrarily, which may imply an unintended ordinal relationship.</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25" name="TextBox 25"/>
          <p:cNvSpPr txBox="1"/>
          <p:nvPr/>
        </p:nvSpPr>
        <p:spPr>
          <a:xfrm>
            <a:off x="2001978" y="706503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6" name="TextBox 26"/>
          <p:cNvSpPr txBox="1"/>
          <p:nvPr/>
        </p:nvSpPr>
        <p:spPr>
          <a:xfrm>
            <a:off x="1911158" y="5043696"/>
            <a:ext cx="3403203" cy="611505"/>
          </a:xfrm>
          <a:prstGeom prst="rect">
            <a:avLst/>
          </a:prstGeom>
        </p:spPr>
        <p:txBody>
          <a:bodyPr lIns="0" tIns="0" rIns="0" bIns="0" rtlCol="0" anchor="t">
            <a:spAutoFit/>
          </a:bodyPr>
          <a:lstStyle/>
          <a:p>
            <a:pPr algn="l">
              <a:lnSpc>
                <a:spcPts val="2519"/>
              </a:lnSpc>
            </a:pPr>
            <a:r>
              <a:rPr lang="en-US" sz="1799" b="1">
                <a:solidFill>
                  <a:srgbClr val="C101FB"/>
                </a:solidFill>
                <a:latin typeface="Open Sans Bold"/>
                <a:ea typeface="Open Sans Bold"/>
                <a:cs typeface="Open Sans Bold"/>
                <a:sym typeface="Open Sans Bold"/>
              </a:rPr>
              <a:t>Limitations of LabelEncoder: </a:t>
            </a:r>
          </a:p>
          <a:p>
            <a:pPr algn="l">
              <a:lnSpc>
                <a:spcPts val="2519"/>
              </a:lnSpc>
              <a:spcBef>
                <a:spcPct val="0"/>
              </a:spcBef>
            </a:pPr>
            <a:endParaRPr lang="en-US" sz="1799" b="1">
              <a:solidFill>
                <a:srgbClr val="C101FB"/>
              </a:solidFill>
              <a:latin typeface="Open Sans Bold"/>
              <a:ea typeface="Open Sans Bold"/>
              <a:cs typeface="Open Sans Bold"/>
              <a:sym typeface="Open Sans Bold"/>
            </a:endParaRPr>
          </a:p>
        </p:txBody>
      </p:sp>
      <p:sp>
        <p:nvSpPr>
          <p:cNvPr id="27" name="TextBox 27"/>
          <p:cNvSpPr txBox="1"/>
          <p:nvPr/>
        </p:nvSpPr>
        <p:spPr>
          <a:xfrm>
            <a:off x="2908278" y="6860462"/>
            <a:ext cx="5626412" cy="109283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For unordered data (e.g., movie ratings like PG, PG-13), this can cause inaccuracies in certain models. Alternatives like one-hot encoding might be preferred.</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28" name="Freeform 28"/>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4"/>
            <a:stretch>
              <a:fillRect/>
            </a:stretch>
          </a:blipFill>
        </p:spPr>
        <p:txBody>
          <a:bodyPr/>
          <a:lstStyle/>
          <a:p>
            <a:endParaRPr lang="en-PK"/>
          </a:p>
        </p:txBody>
      </p:sp>
      <p:grpSp>
        <p:nvGrpSpPr>
          <p:cNvPr id="29" name="Group 29"/>
          <p:cNvGrpSpPr/>
          <p:nvPr/>
        </p:nvGrpSpPr>
        <p:grpSpPr>
          <a:xfrm>
            <a:off x="1911158" y="5671390"/>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2001978" y="584738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88870"/>
            <a:ext cx="18288000" cy="5509260"/>
          </a:xfrm>
          <a:custGeom>
            <a:avLst/>
            <a:gdLst/>
            <a:ahLst/>
            <a:cxnLst/>
            <a:rect l="l" t="t" r="r" b="b"/>
            <a:pathLst>
              <a:path w="18288000" h="5509260">
                <a:moveTo>
                  <a:pt x="0" y="0"/>
                </a:moveTo>
                <a:lnTo>
                  <a:pt x="18288000" y="0"/>
                </a:lnTo>
                <a:lnTo>
                  <a:pt x="18288000" y="5509260"/>
                </a:lnTo>
                <a:lnTo>
                  <a:pt x="0" y="5509260"/>
                </a:lnTo>
                <a:lnTo>
                  <a:pt x="0" y="0"/>
                </a:lnTo>
                <a:close/>
              </a:path>
            </a:pathLst>
          </a:custGeom>
          <a:blipFill>
            <a:blip r:embed="rId2"/>
            <a:stretch>
              <a:fillRect/>
            </a:stretch>
          </a:blipFill>
        </p:spPr>
        <p:txBody>
          <a:bodyPr/>
          <a:lstStyle/>
          <a:p>
            <a:endParaRPr lang="en-PK"/>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5202" y="7060732"/>
            <a:ext cx="5974530" cy="5974530"/>
          </a:xfrm>
          <a:custGeom>
            <a:avLst/>
            <a:gdLst/>
            <a:ahLst/>
            <a:cxnLst/>
            <a:rect l="l" t="t" r="r" b="b"/>
            <a:pathLst>
              <a:path w="5974530" h="5974530">
                <a:moveTo>
                  <a:pt x="0" y="0"/>
                </a:moveTo>
                <a:lnTo>
                  <a:pt x="5974530" y="0"/>
                </a:lnTo>
                <a:lnTo>
                  <a:pt x="5974530" y="5974530"/>
                </a:lnTo>
                <a:lnTo>
                  <a:pt x="0" y="5974530"/>
                </a:lnTo>
                <a:lnTo>
                  <a:pt x="0" y="0"/>
                </a:lnTo>
                <a:close/>
              </a:path>
            </a:pathLst>
          </a:custGeom>
          <a:blipFill>
            <a:blip r:embed="rId2">
              <a:alphaModFix amt="43999"/>
            </a:blip>
            <a:stretch>
              <a:fillRect/>
            </a:stretch>
          </a:blipFill>
        </p:spPr>
        <p:txBody>
          <a:bodyPr/>
          <a:lstStyle/>
          <a:p>
            <a:endParaRPr lang="en-PK"/>
          </a:p>
        </p:txBody>
      </p:sp>
      <p:sp>
        <p:nvSpPr>
          <p:cNvPr id="9" name="Freeform 9"/>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sp>
        <p:nvSpPr>
          <p:cNvPr id="10" name="Freeform 10"/>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grpSp>
        <p:nvGrpSpPr>
          <p:cNvPr id="11" name="Group 11"/>
          <p:cNvGrpSpPr/>
          <p:nvPr/>
        </p:nvGrpSpPr>
        <p:grpSpPr>
          <a:xfrm>
            <a:off x="3042543" y="3175364"/>
            <a:ext cx="4811718" cy="2923158"/>
            <a:chOff x="0" y="0"/>
            <a:chExt cx="9911092" cy="6021070"/>
          </a:xfrm>
        </p:grpSpPr>
        <p:sp>
          <p:nvSpPr>
            <p:cNvPr id="12" name="Freeform 12"/>
            <p:cNvSpPr/>
            <p:nvPr/>
          </p:nvSpPr>
          <p:spPr>
            <a:xfrm>
              <a:off x="0" y="0"/>
              <a:ext cx="9911093" cy="6021070"/>
            </a:xfrm>
            <a:custGeom>
              <a:avLst/>
              <a:gdLst/>
              <a:ahLst/>
              <a:cxnLst/>
              <a:rect l="l" t="t" r="r" b="b"/>
              <a:pathLst>
                <a:path w="9911093" h="6021070">
                  <a:moveTo>
                    <a:pt x="0" y="6021070"/>
                  </a:moveTo>
                  <a:lnTo>
                    <a:pt x="1151715" y="0"/>
                  </a:lnTo>
                  <a:lnTo>
                    <a:pt x="9911093" y="0"/>
                  </a:lnTo>
                  <a:lnTo>
                    <a:pt x="8759377" y="6021070"/>
                  </a:lnTo>
                  <a:close/>
                </a:path>
              </a:pathLst>
            </a:custGeom>
            <a:gradFill rotWithShape="1">
              <a:gsLst>
                <a:gs pos="0">
                  <a:srgbClr val="003A89">
                    <a:alpha val="100000"/>
                  </a:srgbClr>
                </a:gs>
                <a:gs pos="100000">
                  <a:srgbClr val="C700FF">
                    <a:alpha val="100000"/>
                  </a:srgbClr>
                </a:gs>
              </a:gsLst>
              <a:lin ang="2700000"/>
            </a:gradFill>
            <a:ln w="12700">
              <a:solidFill>
                <a:srgbClr val="000000"/>
              </a:solidFill>
            </a:ln>
          </p:spPr>
          <p:txBody>
            <a:bodyPr/>
            <a:lstStyle/>
            <a:p>
              <a:endParaRPr lang="en-PK"/>
            </a:p>
          </p:txBody>
        </p:sp>
      </p:grpSp>
      <p:grpSp>
        <p:nvGrpSpPr>
          <p:cNvPr id="13" name="Group 13"/>
          <p:cNvGrpSpPr/>
          <p:nvPr/>
        </p:nvGrpSpPr>
        <p:grpSpPr>
          <a:xfrm>
            <a:off x="427525" y="1331462"/>
            <a:ext cx="7000101" cy="4252619"/>
            <a:chOff x="0" y="0"/>
            <a:chExt cx="9911092" cy="6021070"/>
          </a:xfrm>
        </p:grpSpPr>
        <p:sp>
          <p:nvSpPr>
            <p:cNvPr id="14" name="Freeform 14"/>
            <p:cNvSpPr/>
            <p:nvPr/>
          </p:nvSpPr>
          <p:spPr>
            <a:xfrm>
              <a:off x="0" y="0"/>
              <a:ext cx="9911093" cy="6021070"/>
            </a:xfrm>
            <a:custGeom>
              <a:avLst/>
              <a:gdLst/>
              <a:ahLst/>
              <a:cxnLst/>
              <a:rect l="l" t="t" r="r" b="b"/>
              <a:pathLst>
                <a:path w="9911093" h="6021070">
                  <a:moveTo>
                    <a:pt x="0" y="6021070"/>
                  </a:moveTo>
                  <a:lnTo>
                    <a:pt x="1151715" y="0"/>
                  </a:lnTo>
                  <a:lnTo>
                    <a:pt x="9911093" y="0"/>
                  </a:lnTo>
                  <a:lnTo>
                    <a:pt x="8759377" y="6021070"/>
                  </a:lnTo>
                  <a:close/>
                </a:path>
              </a:pathLst>
            </a:custGeom>
            <a:blipFill>
              <a:blip r:embed="rId3"/>
              <a:stretch>
                <a:fillRect t="-73532" b="-73532"/>
              </a:stretch>
            </a:blipFill>
          </p:spPr>
          <p:txBody>
            <a:bodyPr/>
            <a:lstStyle/>
            <a:p>
              <a:endParaRPr lang="en-PK"/>
            </a:p>
          </p:txBody>
        </p:sp>
      </p:grpSp>
      <p:grpSp>
        <p:nvGrpSpPr>
          <p:cNvPr id="15" name="Group 15"/>
          <p:cNvGrpSpPr/>
          <p:nvPr/>
        </p:nvGrpSpPr>
        <p:grpSpPr>
          <a:xfrm>
            <a:off x="8130485" y="4769861"/>
            <a:ext cx="9128815" cy="4930111"/>
            <a:chOff x="0" y="0"/>
            <a:chExt cx="11148882" cy="6021070"/>
          </a:xfrm>
        </p:grpSpPr>
        <p:sp>
          <p:nvSpPr>
            <p:cNvPr id="16" name="Freeform 16"/>
            <p:cNvSpPr/>
            <p:nvPr/>
          </p:nvSpPr>
          <p:spPr>
            <a:xfrm>
              <a:off x="0" y="0"/>
              <a:ext cx="11148882" cy="6021070"/>
            </a:xfrm>
            <a:custGeom>
              <a:avLst/>
              <a:gdLst/>
              <a:ahLst/>
              <a:cxnLst/>
              <a:rect l="l" t="t" r="r" b="b"/>
              <a:pathLst>
                <a:path w="11148882" h="6021070">
                  <a:moveTo>
                    <a:pt x="0" y="6021070"/>
                  </a:moveTo>
                  <a:lnTo>
                    <a:pt x="1295552" y="0"/>
                  </a:lnTo>
                  <a:lnTo>
                    <a:pt x="11148882" y="0"/>
                  </a:lnTo>
                  <a:lnTo>
                    <a:pt x="9853330" y="6021070"/>
                  </a:lnTo>
                  <a:close/>
                </a:path>
              </a:pathLst>
            </a:custGeom>
            <a:blipFill>
              <a:blip r:embed="rId4"/>
              <a:stretch>
                <a:fillRect t="-84177" b="-84177"/>
              </a:stretch>
            </a:blipFill>
          </p:spPr>
          <p:txBody>
            <a:bodyPr/>
            <a:lstStyle/>
            <a:p>
              <a:endParaRPr lang="en-PK"/>
            </a:p>
          </p:txBody>
        </p:sp>
      </p:grpSp>
      <p:sp>
        <p:nvSpPr>
          <p:cNvPr id="17" name="Freeform 17"/>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5"/>
            <a:stretch>
              <a:fillRect/>
            </a:stretch>
          </a:blipFill>
        </p:spPr>
        <p:txBody>
          <a:bodyPr/>
          <a:lstStyle/>
          <a:p>
            <a:endParaRPr lang="en-PK"/>
          </a:p>
        </p:txBody>
      </p:sp>
      <p:grpSp>
        <p:nvGrpSpPr>
          <p:cNvPr id="18" name="Group 18"/>
          <p:cNvGrpSpPr/>
          <p:nvPr/>
        </p:nvGrpSpPr>
        <p:grpSpPr>
          <a:xfrm>
            <a:off x="8240136" y="3349697"/>
            <a:ext cx="692266" cy="692266"/>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1" name="Group 21"/>
          <p:cNvGrpSpPr/>
          <p:nvPr/>
        </p:nvGrpSpPr>
        <p:grpSpPr>
          <a:xfrm>
            <a:off x="8240136" y="2307468"/>
            <a:ext cx="692266" cy="692266"/>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4" name="Group 24"/>
          <p:cNvGrpSpPr/>
          <p:nvPr/>
        </p:nvGrpSpPr>
        <p:grpSpPr>
          <a:xfrm>
            <a:off x="8240136" y="1439157"/>
            <a:ext cx="692266" cy="692266"/>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872185" y="6728904"/>
            <a:ext cx="8271815" cy="2813959"/>
          </a:xfrm>
          <a:prstGeom prst="rect">
            <a:avLst/>
          </a:prstGeom>
        </p:spPr>
        <p:txBody>
          <a:bodyPr lIns="0" tIns="0" rIns="0" bIns="0" rtlCol="0" anchor="t">
            <a:spAutoFit/>
          </a:bodyPr>
          <a:lstStyle/>
          <a:p>
            <a:pPr algn="l">
              <a:lnSpc>
                <a:spcPts val="11324"/>
              </a:lnSpc>
              <a:spcBef>
                <a:spcPct val="0"/>
              </a:spcBef>
            </a:pPr>
            <a:r>
              <a:rPr lang="en-US" sz="8089">
                <a:solidFill>
                  <a:srgbClr val="C101FB"/>
                </a:solidFill>
                <a:latin typeface="Bebas Neue Cyrillic"/>
                <a:ea typeface="Bebas Neue Cyrillic"/>
                <a:cs typeface="Bebas Neue Cyrillic"/>
                <a:sym typeface="Bebas Neue Cyrillic"/>
              </a:rPr>
              <a:t>Text Preprocessing with nltk</a:t>
            </a:r>
          </a:p>
        </p:txBody>
      </p:sp>
      <p:sp>
        <p:nvSpPr>
          <p:cNvPr id="28" name="TextBox 28"/>
          <p:cNvSpPr txBox="1"/>
          <p:nvPr/>
        </p:nvSpPr>
        <p:spPr>
          <a:xfrm>
            <a:off x="9117479" y="1401057"/>
            <a:ext cx="9001858" cy="2806829"/>
          </a:xfrm>
          <a:prstGeom prst="rect">
            <a:avLst/>
          </a:prstGeom>
        </p:spPr>
        <p:txBody>
          <a:bodyPr lIns="0" tIns="0" rIns="0" bIns="0" rtlCol="0" anchor="t">
            <a:spAutoFit/>
          </a:bodyPr>
          <a:lstStyle/>
          <a:p>
            <a:pPr algn="l">
              <a:lnSpc>
                <a:spcPts val="2792"/>
              </a:lnSpc>
            </a:pPr>
            <a:r>
              <a:rPr lang="en-US" sz="1994">
                <a:solidFill>
                  <a:srgbClr val="FFFFFF"/>
                </a:solidFill>
                <a:latin typeface="Open Sans"/>
                <a:ea typeface="Open Sans"/>
                <a:cs typeface="Open Sans"/>
                <a:sym typeface="Open Sans"/>
              </a:rPr>
              <a:t>Lemmatization reduces words to their root forms using WordNetLemmatizer.</a:t>
            </a:r>
          </a:p>
          <a:p>
            <a:pPr algn="l">
              <a:lnSpc>
                <a:spcPts val="2792"/>
              </a:lnSpc>
            </a:pPr>
            <a:endParaRPr lang="en-US" sz="1994">
              <a:solidFill>
                <a:srgbClr val="FFFFFF"/>
              </a:solidFill>
              <a:latin typeface="Open Sans"/>
              <a:ea typeface="Open Sans"/>
              <a:cs typeface="Open Sans"/>
              <a:sym typeface="Open Sans"/>
            </a:endParaRPr>
          </a:p>
          <a:p>
            <a:pPr algn="l">
              <a:lnSpc>
                <a:spcPts val="2792"/>
              </a:lnSpc>
            </a:pPr>
            <a:r>
              <a:rPr lang="en-US" sz="1994">
                <a:solidFill>
                  <a:srgbClr val="FFFFFF"/>
                </a:solidFill>
                <a:latin typeface="Open Sans"/>
                <a:ea typeface="Open Sans"/>
                <a:cs typeface="Open Sans"/>
                <a:sym typeface="Open Sans"/>
              </a:rPr>
              <a:t>Tokenization breaks text into clean word tokens using a regex tokenizer.</a:t>
            </a:r>
          </a:p>
          <a:p>
            <a:pPr algn="l">
              <a:lnSpc>
                <a:spcPts val="2792"/>
              </a:lnSpc>
            </a:pPr>
            <a:endParaRPr lang="en-US" sz="1994">
              <a:solidFill>
                <a:srgbClr val="FFFFFF"/>
              </a:solidFill>
              <a:latin typeface="Open Sans"/>
              <a:ea typeface="Open Sans"/>
              <a:cs typeface="Open Sans"/>
              <a:sym typeface="Open Sans"/>
            </a:endParaRPr>
          </a:p>
          <a:p>
            <a:pPr algn="l">
              <a:lnSpc>
                <a:spcPts val="2792"/>
              </a:lnSpc>
            </a:pPr>
            <a:r>
              <a:rPr lang="en-US" sz="1994">
                <a:solidFill>
                  <a:srgbClr val="FFFFFF"/>
                </a:solidFill>
                <a:latin typeface="Open Sans"/>
                <a:ea typeface="Open Sans"/>
                <a:cs typeface="Open Sans"/>
                <a:sym typeface="Open Sans"/>
              </a:rPr>
              <a:t>Feature extraction converts text into numerical features using CountVectorizer (bag-of-words) while ignoring common English stop words.</a:t>
            </a:r>
          </a:p>
          <a:p>
            <a:pPr algn="l">
              <a:lnSpc>
                <a:spcPts val="2792"/>
              </a:lnSpc>
              <a:spcBef>
                <a:spcPct val="0"/>
              </a:spcBef>
            </a:pPr>
            <a:endParaRPr lang="en-US" sz="1994">
              <a:solidFill>
                <a:srgbClr val="FFFFFF"/>
              </a:solidFill>
              <a:latin typeface="Open Sans"/>
              <a:ea typeface="Open Sans"/>
              <a:cs typeface="Open Sans"/>
              <a:sym typeface="Open Sans"/>
            </a:endParaRPr>
          </a:p>
        </p:txBody>
      </p:sp>
      <p:sp>
        <p:nvSpPr>
          <p:cNvPr id="29" name="TextBox 29"/>
          <p:cNvSpPr txBox="1"/>
          <p:nvPr/>
        </p:nvSpPr>
        <p:spPr>
          <a:xfrm>
            <a:off x="8332901" y="3530076"/>
            <a:ext cx="506736" cy="302933"/>
          </a:xfrm>
          <a:prstGeom prst="rect">
            <a:avLst/>
          </a:prstGeom>
        </p:spPr>
        <p:txBody>
          <a:bodyPr lIns="0" tIns="0" rIns="0" bIns="0" rtlCol="0" anchor="t">
            <a:spAutoFit/>
          </a:bodyPr>
          <a:lstStyle/>
          <a:p>
            <a:pPr algn="ctr">
              <a:lnSpc>
                <a:spcPts val="2573"/>
              </a:lnSpc>
              <a:spcBef>
                <a:spcPct val="0"/>
              </a:spcBef>
            </a:pPr>
            <a:r>
              <a:rPr lang="en-US" sz="1838" b="1">
                <a:solidFill>
                  <a:srgbClr val="FFFFFF"/>
                </a:solidFill>
                <a:latin typeface="Open Sans Bold"/>
                <a:ea typeface="Open Sans Bold"/>
                <a:cs typeface="Open Sans Bold"/>
                <a:sym typeface="Open Sans Bold"/>
              </a:rPr>
              <a:t>03</a:t>
            </a:r>
          </a:p>
        </p:txBody>
      </p:sp>
      <p:sp>
        <p:nvSpPr>
          <p:cNvPr id="30" name="TextBox 30"/>
          <p:cNvSpPr txBox="1"/>
          <p:nvPr/>
        </p:nvSpPr>
        <p:spPr>
          <a:xfrm>
            <a:off x="8332901" y="2487847"/>
            <a:ext cx="506736" cy="302933"/>
          </a:xfrm>
          <a:prstGeom prst="rect">
            <a:avLst/>
          </a:prstGeom>
        </p:spPr>
        <p:txBody>
          <a:bodyPr lIns="0" tIns="0" rIns="0" bIns="0" rtlCol="0" anchor="t">
            <a:spAutoFit/>
          </a:bodyPr>
          <a:lstStyle/>
          <a:p>
            <a:pPr algn="ctr">
              <a:lnSpc>
                <a:spcPts val="2573"/>
              </a:lnSpc>
              <a:spcBef>
                <a:spcPct val="0"/>
              </a:spcBef>
            </a:pPr>
            <a:r>
              <a:rPr lang="en-US" sz="1838" b="1">
                <a:solidFill>
                  <a:srgbClr val="FFFFFF"/>
                </a:solidFill>
                <a:latin typeface="Open Sans Bold"/>
                <a:ea typeface="Open Sans Bold"/>
                <a:cs typeface="Open Sans Bold"/>
                <a:sym typeface="Open Sans Bold"/>
              </a:rPr>
              <a:t>02</a:t>
            </a:r>
          </a:p>
        </p:txBody>
      </p:sp>
      <p:sp>
        <p:nvSpPr>
          <p:cNvPr id="31" name="TextBox 31"/>
          <p:cNvSpPr txBox="1"/>
          <p:nvPr/>
        </p:nvSpPr>
        <p:spPr>
          <a:xfrm>
            <a:off x="8332901" y="1619536"/>
            <a:ext cx="506736" cy="302933"/>
          </a:xfrm>
          <a:prstGeom prst="rect">
            <a:avLst/>
          </a:prstGeom>
        </p:spPr>
        <p:txBody>
          <a:bodyPr lIns="0" tIns="0" rIns="0" bIns="0" rtlCol="0" anchor="t">
            <a:spAutoFit/>
          </a:bodyPr>
          <a:lstStyle/>
          <a:p>
            <a:pPr algn="ctr">
              <a:lnSpc>
                <a:spcPts val="2573"/>
              </a:lnSpc>
              <a:spcBef>
                <a:spcPct val="0"/>
              </a:spcBef>
            </a:pPr>
            <a:r>
              <a:rPr lang="en-US" sz="1838" b="1">
                <a:solidFill>
                  <a:srgbClr val="FFFFFF"/>
                </a:solidFill>
                <a:latin typeface="Open Sans Bold"/>
                <a:ea typeface="Open Sans Bold"/>
                <a:cs typeface="Open Sans Bold"/>
                <a:sym typeface="Open Sans Bold"/>
              </a:rPr>
              <a:t>01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508045"/>
          </a:xfrm>
          <a:custGeom>
            <a:avLst/>
            <a:gdLst/>
            <a:ahLst/>
            <a:cxnLst/>
            <a:rect l="l" t="t" r="r" b="b"/>
            <a:pathLst>
              <a:path w="18288000" h="1508045">
                <a:moveTo>
                  <a:pt x="0" y="0"/>
                </a:moveTo>
                <a:lnTo>
                  <a:pt x="18288000" y="0"/>
                </a:lnTo>
                <a:lnTo>
                  <a:pt x="18288000" y="1508045"/>
                </a:lnTo>
                <a:lnTo>
                  <a:pt x="0" y="1508045"/>
                </a:lnTo>
                <a:lnTo>
                  <a:pt x="0" y="0"/>
                </a:lnTo>
                <a:close/>
              </a:path>
            </a:pathLst>
          </a:custGeom>
          <a:blipFill>
            <a:blip r:embed="rId2"/>
            <a:stretch>
              <a:fillRect t="-8360" b="-8360"/>
            </a:stretch>
          </a:blipFill>
        </p:spPr>
        <p:txBody>
          <a:bodyPr/>
          <a:lstStyle/>
          <a:p>
            <a:endParaRPr lang="en-PK"/>
          </a:p>
        </p:txBody>
      </p:sp>
      <p:sp>
        <p:nvSpPr>
          <p:cNvPr id="3" name="Freeform 3"/>
          <p:cNvSpPr/>
          <p:nvPr/>
        </p:nvSpPr>
        <p:spPr>
          <a:xfrm>
            <a:off x="0" y="1508045"/>
            <a:ext cx="18288000" cy="1109182"/>
          </a:xfrm>
          <a:custGeom>
            <a:avLst/>
            <a:gdLst/>
            <a:ahLst/>
            <a:cxnLst/>
            <a:rect l="l" t="t" r="r" b="b"/>
            <a:pathLst>
              <a:path w="18288000" h="1109182">
                <a:moveTo>
                  <a:pt x="0" y="0"/>
                </a:moveTo>
                <a:lnTo>
                  <a:pt x="18288000" y="0"/>
                </a:lnTo>
                <a:lnTo>
                  <a:pt x="18288000" y="1109183"/>
                </a:lnTo>
                <a:lnTo>
                  <a:pt x="0" y="1109183"/>
                </a:lnTo>
                <a:lnTo>
                  <a:pt x="0" y="0"/>
                </a:lnTo>
                <a:close/>
              </a:path>
            </a:pathLst>
          </a:custGeom>
          <a:blipFill>
            <a:blip r:embed="rId3"/>
            <a:stretch>
              <a:fillRect t="-35505" b="-27311"/>
            </a:stretch>
          </a:blipFill>
        </p:spPr>
        <p:txBody>
          <a:bodyPr/>
          <a:lstStyle/>
          <a:p>
            <a:endParaRPr lang="en-PK"/>
          </a:p>
        </p:txBody>
      </p:sp>
      <p:sp>
        <p:nvSpPr>
          <p:cNvPr id="4" name="Freeform 4"/>
          <p:cNvSpPr/>
          <p:nvPr/>
        </p:nvSpPr>
        <p:spPr>
          <a:xfrm>
            <a:off x="0" y="2704147"/>
            <a:ext cx="18288000" cy="7955280"/>
          </a:xfrm>
          <a:custGeom>
            <a:avLst/>
            <a:gdLst/>
            <a:ahLst/>
            <a:cxnLst/>
            <a:rect l="l" t="t" r="r" b="b"/>
            <a:pathLst>
              <a:path w="18288000" h="7955280">
                <a:moveTo>
                  <a:pt x="0" y="0"/>
                </a:moveTo>
                <a:lnTo>
                  <a:pt x="18288000" y="0"/>
                </a:lnTo>
                <a:lnTo>
                  <a:pt x="18288000" y="7955280"/>
                </a:lnTo>
                <a:lnTo>
                  <a:pt x="0" y="7955280"/>
                </a:lnTo>
                <a:lnTo>
                  <a:pt x="0" y="0"/>
                </a:lnTo>
                <a:close/>
              </a:path>
            </a:pathLst>
          </a:custGeom>
          <a:blipFill>
            <a:blip r:embed="rId4"/>
            <a:stretch>
              <a:fillRect/>
            </a:stretch>
          </a:blipFill>
        </p:spPr>
        <p:txBody>
          <a:bodyPr/>
          <a:lstStyle/>
          <a:p>
            <a:endParaRPr lang="en-PK"/>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5202" y="7060732"/>
            <a:ext cx="5974530" cy="5974530"/>
          </a:xfrm>
          <a:custGeom>
            <a:avLst/>
            <a:gdLst/>
            <a:ahLst/>
            <a:cxnLst/>
            <a:rect l="l" t="t" r="r" b="b"/>
            <a:pathLst>
              <a:path w="5974530" h="5974530">
                <a:moveTo>
                  <a:pt x="0" y="0"/>
                </a:moveTo>
                <a:lnTo>
                  <a:pt x="5974530" y="0"/>
                </a:lnTo>
                <a:lnTo>
                  <a:pt x="5974530" y="5974530"/>
                </a:lnTo>
                <a:lnTo>
                  <a:pt x="0" y="5974530"/>
                </a:lnTo>
                <a:lnTo>
                  <a:pt x="0" y="0"/>
                </a:lnTo>
                <a:close/>
              </a:path>
            </a:pathLst>
          </a:custGeom>
          <a:blipFill>
            <a:blip r:embed="rId2">
              <a:alphaModFix amt="43999"/>
            </a:blip>
            <a:stretch>
              <a:fillRect/>
            </a:stretch>
          </a:blipFill>
        </p:spPr>
        <p:txBody>
          <a:bodyPr/>
          <a:lstStyle/>
          <a:p>
            <a:endParaRPr lang="en-PK"/>
          </a:p>
        </p:txBody>
      </p:sp>
      <p:sp>
        <p:nvSpPr>
          <p:cNvPr id="9" name="Freeform 9"/>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sp>
        <p:nvSpPr>
          <p:cNvPr id="10" name="Freeform 10"/>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grpSp>
        <p:nvGrpSpPr>
          <p:cNvPr id="11" name="Group 11"/>
          <p:cNvGrpSpPr/>
          <p:nvPr/>
        </p:nvGrpSpPr>
        <p:grpSpPr>
          <a:xfrm>
            <a:off x="9144000" y="1684165"/>
            <a:ext cx="8115300" cy="6918669"/>
            <a:chOff x="0" y="0"/>
            <a:chExt cx="6968039" cy="5940576"/>
          </a:xfrm>
        </p:grpSpPr>
        <p:sp>
          <p:nvSpPr>
            <p:cNvPr id="12" name="Freeform 12"/>
            <p:cNvSpPr/>
            <p:nvPr/>
          </p:nvSpPr>
          <p:spPr>
            <a:xfrm>
              <a:off x="0" y="0"/>
              <a:ext cx="6968039" cy="5940576"/>
            </a:xfrm>
            <a:custGeom>
              <a:avLst/>
              <a:gdLst/>
              <a:ahLst/>
              <a:cxnLst/>
              <a:rect l="l" t="t" r="r" b="b"/>
              <a:pathLst>
                <a:path w="6968039" h="5940576">
                  <a:moveTo>
                    <a:pt x="3167671" y="0"/>
                  </a:moveTo>
                  <a:lnTo>
                    <a:pt x="5127083" y="0"/>
                  </a:lnTo>
                  <a:lnTo>
                    <a:pt x="6968039" y="0"/>
                  </a:lnTo>
                  <a:lnTo>
                    <a:pt x="6968039" y="5136664"/>
                  </a:lnTo>
                  <a:lnTo>
                    <a:pt x="3235957" y="5940576"/>
                  </a:lnTo>
                  <a:lnTo>
                    <a:pt x="0" y="5940576"/>
                  </a:lnTo>
                  <a:lnTo>
                    <a:pt x="0" y="3711395"/>
                  </a:lnTo>
                  <a:close/>
                </a:path>
              </a:pathLst>
            </a:custGeom>
            <a:gradFill rotWithShape="1">
              <a:gsLst>
                <a:gs pos="0">
                  <a:srgbClr val="003A89">
                    <a:alpha val="100000"/>
                  </a:srgbClr>
                </a:gs>
                <a:gs pos="100000">
                  <a:srgbClr val="C700FF">
                    <a:alpha val="100000"/>
                  </a:srgbClr>
                </a:gs>
              </a:gsLst>
              <a:lin ang="2700000"/>
            </a:gradFill>
            <a:ln w="12700">
              <a:solidFill>
                <a:srgbClr val="000000"/>
              </a:solidFill>
            </a:ln>
          </p:spPr>
          <p:txBody>
            <a:bodyPr/>
            <a:lstStyle/>
            <a:p>
              <a:endParaRPr lang="en-PK"/>
            </a:p>
          </p:txBody>
        </p:sp>
      </p:grpSp>
      <p:grpSp>
        <p:nvGrpSpPr>
          <p:cNvPr id="13" name="Group 13"/>
          <p:cNvGrpSpPr/>
          <p:nvPr/>
        </p:nvGrpSpPr>
        <p:grpSpPr>
          <a:xfrm>
            <a:off x="9485930" y="2018283"/>
            <a:ext cx="7431440" cy="6269483"/>
            <a:chOff x="0" y="0"/>
            <a:chExt cx="6768047" cy="5709816"/>
          </a:xfrm>
        </p:grpSpPr>
        <p:sp>
          <p:nvSpPr>
            <p:cNvPr id="14" name="Freeform 14"/>
            <p:cNvSpPr/>
            <p:nvPr/>
          </p:nvSpPr>
          <p:spPr>
            <a:xfrm>
              <a:off x="0" y="0"/>
              <a:ext cx="6768047" cy="5709816"/>
            </a:xfrm>
            <a:custGeom>
              <a:avLst/>
              <a:gdLst/>
              <a:ahLst/>
              <a:cxnLst/>
              <a:rect l="l" t="t" r="r" b="b"/>
              <a:pathLst>
                <a:path w="6768047" h="5709816">
                  <a:moveTo>
                    <a:pt x="3076754" y="0"/>
                  </a:moveTo>
                  <a:lnTo>
                    <a:pt x="4979929" y="0"/>
                  </a:lnTo>
                  <a:lnTo>
                    <a:pt x="6768047" y="0"/>
                  </a:lnTo>
                  <a:lnTo>
                    <a:pt x="6768047" y="4937132"/>
                  </a:lnTo>
                  <a:lnTo>
                    <a:pt x="3143081" y="5709816"/>
                  </a:lnTo>
                  <a:lnTo>
                    <a:pt x="0" y="5709816"/>
                  </a:lnTo>
                  <a:lnTo>
                    <a:pt x="0" y="3567226"/>
                  </a:lnTo>
                  <a:close/>
                </a:path>
              </a:pathLst>
            </a:custGeom>
            <a:blipFill>
              <a:blip r:embed="rId3"/>
              <a:stretch>
                <a:fillRect t="-9266" b="-9266"/>
              </a:stretch>
            </a:blipFill>
          </p:spPr>
          <p:txBody>
            <a:bodyPr/>
            <a:lstStyle/>
            <a:p>
              <a:endParaRPr lang="en-PK"/>
            </a:p>
          </p:txBody>
        </p:sp>
      </p:grpSp>
      <p:grpSp>
        <p:nvGrpSpPr>
          <p:cNvPr id="15" name="Group 15"/>
          <p:cNvGrpSpPr/>
          <p:nvPr/>
        </p:nvGrpSpPr>
        <p:grpSpPr>
          <a:xfrm>
            <a:off x="1911158" y="3577822"/>
            <a:ext cx="677751" cy="677751"/>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1911158" y="5781219"/>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Freeform 21"/>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4"/>
            <a:stretch>
              <a:fillRect/>
            </a:stretch>
          </a:blipFill>
        </p:spPr>
        <p:txBody>
          <a:bodyPr/>
          <a:lstStyle/>
          <a:p>
            <a:endParaRPr lang="en-PK"/>
          </a:p>
        </p:txBody>
      </p:sp>
      <p:grpSp>
        <p:nvGrpSpPr>
          <p:cNvPr id="22" name="Group 22"/>
          <p:cNvGrpSpPr/>
          <p:nvPr/>
        </p:nvGrpSpPr>
        <p:grpSpPr>
          <a:xfrm>
            <a:off x="1911158" y="4706278"/>
            <a:ext cx="677751" cy="67775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645566" y="1911582"/>
            <a:ext cx="13119824" cy="1113790"/>
          </a:xfrm>
          <a:prstGeom prst="rect">
            <a:avLst/>
          </a:prstGeom>
        </p:spPr>
        <p:txBody>
          <a:bodyPr lIns="0" tIns="0" rIns="0" bIns="0" rtlCol="0" anchor="t">
            <a:spAutoFit/>
          </a:bodyPr>
          <a:lstStyle/>
          <a:p>
            <a:pPr algn="l">
              <a:lnSpc>
                <a:spcPts val="8960"/>
              </a:lnSpc>
              <a:spcBef>
                <a:spcPct val="0"/>
              </a:spcBef>
            </a:pPr>
            <a:r>
              <a:rPr lang="en-US" sz="6400">
                <a:solidFill>
                  <a:srgbClr val="C101FB"/>
                </a:solidFill>
                <a:latin typeface="Bebas Neue Cyrillic"/>
                <a:ea typeface="Bebas Neue Cyrillic"/>
                <a:cs typeface="Bebas Neue Cyrillic"/>
                <a:sym typeface="Bebas Neue Cyrillic"/>
              </a:rPr>
              <a:t>preprocessing of new_netflix_dataset</a:t>
            </a:r>
          </a:p>
        </p:txBody>
      </p:sp>
      <p:sp>
        <p:nvSpPr>
          <p:cNvPr id="26" name="TextBox 26"/>
          <p:cNvSpPr txBox="1"/>
          <p:nvPr/>
        </p:nvSpPr>
        <p:spPr>
          <a:xfrm>
            <a:off x="2868387" y="3628828"/>
            <a:ext cx="5666303" cy="816610"/>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Correlation Analysis examines relationships between features like genre and description.</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27" name="TextBox 27"/>
          <p:cNvSpPr txBox="1"/>
          <p:nvPr/>
        </p:nvSpPr>
        <p:spPr>
          <a:xfrm>
            <a:off x="2001978" y="375382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8" name="TextBox 28"/>
          <p:cNvSpPr txBox="1"/>
          <p:nvPr/>
        </p:nvSpPr>
        <p:spPr>
          <a:xfrm>
            <a:off x="2868387" y="4618751"/>
            <a:ext cx="5881223" cy="109283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Data Preparation drops irrelevant columns, sets the title as the index, and creates feature vectors by scaling and combining attributes (e.g., type, cast, country).</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29" name="TextBox 29"/>
          <p:cNvSpPr txBox="1"/>
          <p:nvPr/>
        </p:nvSpPr>
        <p:spPr>
          <a:xfrm>
            <a:off x="2001978" y="59572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0" name="TextBox 30"/>
          <p:cNvSpPr txBox="1"/>
          <p:nvPr/>
        </p:nvSpPr>
        <p:spPr>
          <a:xfrm>
            <a:off x="2868387" y="5693692"/>
            <a:ext cx="5626412" cy="109283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Vectorization converts rows into numerical vectors stored in vec_df for tasks like clustering or recommendation systems.</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31" name="TextBox 31"/>
          <p:cNvSpPr txBox="1"/>
          <p:nvPr/>
        </p:nvSpPr>
        <p:spPr>
          <a:xfrm>
            <a:off x="2001978" y="48822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2" name="TextBox 32"/>
          <p:cNvSpPr txBox="1"/>
          <p:nvPr/>
        </p:nvSpPr>
        <p:spPr>
          <a:xfrm>
            <a:off x="1911158" y="7102757"/>
            <a:ext cx="6472644" cy="816610"/>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Makes Netflix data machine-readable for advanced modeling and analysis.</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33" name="TextBox 33"/>
          <p:cNvSpPr txBox="1"/>
          <p:nvPr/>
        </p:nvSpPr>
        <p:spPr>
          <a:xfrm>
            <a:off x="1911158" y="6767477"/>
            <a:ext cx="3403203" cy="297180"/>
          </a:xfrm>
          <a:prstGeom prst="rect">
            <a:avLst/>
          </a:prstGeom>
        </p:spPr>
        <p:txBody>
          <a:bodyPr lIns="0" tIns="0" rIns="0" bIns="0" rtlCol="0" anchor="t">
            <a:spAutoFit/>
          </a:bodyPr>
          <a:lstStyle/>
          <a:p>
            <a:pPr algn="l">
              <a:lnSpc>
                <a:spcPts val="2519"/>
              </a:lnSpc>
              <a:spcBef>
                <a:spcPct val="0"/>
              </a:spcBef>
            </a:pPr>
            <a:r>
              <a:rPr lang="en-US" sz="1799" b="1">
                <a:solidFill>
                  <a:srgbClr val="C101FB"/>
                </a:solidFill>
                <a:latin typeface="Open Sans Bold"/>
                <a:ea typeface="Open Sans Bold"/>
                <a:cs typeface="Open Sans Bold"/>
                <a:sym typeface="Open Sans Bold"/>
              </a:rPr>
              <a:t>Key Purpose: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0060"/>
            <a:ext cx="18288000" cy="9326880"/>
          </a:xfrm>
          <a:custGeom>
            <a:avLst/>
            <a:gdLst/>
            <a:ahLst/>
            <a:cxnLst/>
            <a:rect l="l" t="t" r="r" b="b"/>
            <a:pathLst>
              <a:path w="18288000" h="9326880">
                <a:moveTo>
                  <a:pt x="0" y="0"/>
                </a:moveTo>
                <a:lnTo>
                  <a:pt x="18288000" y="0"/>
                </a:lnTo>
                <a:lnTo>
                  <a:pt x="18288000" y="9326880"/>
                </a:lnTo>
                <a:lnTo>
                  <a:pt x="0" y="9326880"/>
                </a:lnTo>
                <a:lnTo>
                  <a:pt x="0" y="0"/>
                </a:lnTo>
                <a:close/>
              </a:path>
            </a:pathLst>
          </a:custGeom>
          <a:blipFill>
            <a:blip r:embed="rId2"/>
            <a:stretch>
              <a:fillRect/>
            </a:stretch>
          </a:blipFill>
        </p:spPr>
        <p:txBody>
          <a:bodyPr/>
          <a:lstStyle/>
          <a:p>
            <a:endParaRPr lang="en-PK"/>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grpSp>
        <p:nvGrpSpPr>
          <p:cNvPr id="9" name="Group 9"/>
          <p:cNvGrpSpPr/>
          <p:nvPr/>
        </p:nvGrpSpPr>
        <p:grpSpPr>
          <a:xfrm>
            <a:off x="427525" y="1318270"/>
            <a:ext cx="7205477" cy="8968730"/>
            <a:chOff x="0" y="0"/>
            <a:chExt cx="5101590" cy="6350000"/>
          </a:xfrm>
        </p:grpSpPr>
        <p:sp>
          <p:nvSpPr>
            <p:cNvPr id="10" name="Freeform 10"/>
            <p:cNvSpPr/>
            <p:nvPr/>
          </p:nvSpPr>
          <p:spPr>
            <a:xfrm>
              <a:off x="0" y="0"/>
              <a:ext cx="5101590" cy="6350000"/>
            </a:xfrm>
            <a:custGeom>
              <a:avLst/>
              <a:gdLst/>
              <a:ahLst/>
              <a:cxnLst/>
              <a:rect l="l" t="t" r="r" b="b"/>
              <a:pathLst>
                <a:path w="5101590" h="6350000">
                  <a:moveTo>
                    <a:pt x="4216400" y="0"/>
                  </a:moveTo>
                  <a:lnTo>
                    <a:pt x="1838960" y="0"/>
                  </a:lnTo>
                  <a:lnTo>
                    <a:pt x="0" y="1838960"/>
                  </a:lnTo>
                  <a:lnTo>
                    <a:pt x="0" y="1913890"/>
                  </a:lnTo>
                  <a:lnTo>
                    <a:pt x="0" y="6350000"/>
                  </a:lnTo>
                  <a:lnTo>
                    <a:pt x="2209800" y="6350000"/>
                  </a:lnTo>
                  <a:lnTo>
                    <a:pt x="3263900" y="5295900"/>
                  </a:lnTo>
                  <a:lnTo>
                    <a:pt x="4047490" y="4511040"/>
                  </a:lnTo>
                  <a:lnTo>
                    <a:pt x="5101590" y="3456940"/>
                  </a:lnTo>
                  <a:lnTo>
                    <a:pt x="5101590" y="2217420"/>
                  </a:lnTo>
                  <a:lnTo>
                    <a:pt x="5101590" y="1348740"/>
                  </a:lnTo>
                  <a:close/>
                </a:path>
              </a:pathLst>
            </a:custGeom>
            <a:gradFill rotWithShape="1">
              <a:gsLst>
                <a:gs pos="0">
                  <a:srgbClr val="003A89">
                    <a:alpha val="100000"/>
                  </a:srgbClr>
                </a:gs>
                <a:gs pos="100000">
                  <a:srgbClr val="C700FF">
                    <a:alpha val="100000"/>
                  </a:srgbClr>
                </a:gs>
              </a:gsLst>
              <a:lin ang="2700000"/>
            </a:gradFill>
            <a:ln w="12700">
              <a:solidFill>
                <a:srgbClr val="000000"/>
              </a:solidFill>
            </a:ln>
          </p:spPr>
          <p:txBody>
            <a:bodyPr/>
            <a:lstStyle/>
            <a:p>
              <a:endParaRPr lang="en-PK"/>
            </a:p>
          </p:txBody>
        </p:sp>
      </p:grpSp>
      <p:sp>
        <p:nvSpPr>
          <p:cNvPr id="11" name="Freeform 11"/>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grpSp>
        <p:nvGrpSpPr>
          <p:cNvPr id="12" name="Group 12"/>
          <p:cNvGrpSpPr/>
          <p:nvPr/>
        </p:nvGrpSpPr>
        <p:grpSpPr>
          <a:xfrm>
            <a:off x="0" y="1318270"/>
            <a:ext cx="7205477" cy="8968730"/>
            <a:chOff x="0" y="0"/>
            <a:chExt cx="5101590" cy="6350000"/>
          </a:xfrm>
        </p:grpSpPr>
        <p:sp>
          <p:nvSpPr>
            <p:cNvPr id="13" name="Freeform 13"/>
            <p:cNvSpPr/>
            <p:nvPr/>
          </p:nvSpPr>
          <p:spPr>
            <a:xfrm>
              <a:off x="0" y="0"/>
              <a:ext cx="5101590" cy="6350000"/>
            </a:xfrm>
            <a:custGeom>
              <a:avLst/>
              <a:gdLst/>
              <a:ahLst/>
              <a:cxnLst/>
              <a:rect l="l" t="t" r="r" b="b"/>
              <a:pathLst>
                <a:path w="5101590" h="6350000">
                  <a:moveTo>
                    <a:pt x="4216400" y="0"/>
                  </a:moveTo>
                  <a:lnTo>
                    <a:pt x="1838960" y="0"/>
                  </a:lnTo>
                  <a:lnTo>
                    <a:pt x="0" y="1838960"/>
                  </a:lnTo>
                  <a:lnTo>
                    <a:pt x="0" y="1913890"/>
                  </a:lnTo>
                  <a:lnTo>
                    <a:pt x="0" y="6350000"/>
                  </a:lnTo>
                  <a:lnTo>
                    <a:pt x="2209800" y="6350000"/>
                  </a:lnTo>
                  <a:lnTo>
                    <a:pt x="3263900" y="5295900"/>
                  </a:lnTo>
                  <a:lnTo>
                    <a:pt x="4047490" y="4511040"/>
                  </a:lnTo>
                  <a:lnTo>
                    <a:pt x="5101590" y="3456940"/>
                  </a:lnTo>
                  <a:lnTo>
                    <a:pt x="5101590" y="2217420"/>
                  </a:lnTo>
                  <a:lnTo>
                    <a:pt x="5101590" y="1348740"/>
                  </a:lnTo>
                  <a:close/>
                </a:path>
              </a:pathLst>
            </a:custGeom>
            <a:blipFill>
              <a:blip r:embed="rId3"/>
              <a:stretch>
                <a:fillRect l="-12380" t="-28097" r="-12380"/>
              </a:stretch>
            </a:blipFill>
          </p:spPr>
          <p:txBody>
            <a:bodyPr/>
            <a:lstStyle/>
            <a:p>
              <a:endParaRPr lang="en-PK"/>
            </a:p>
          </p:txBody>
        </p:sp>
      </p:grpSp>
      <p:sp>
        <p:nvSpPr>
          <p:cNvPr id="14" name="Freeform 14"/>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4"/>
            <a:stretch>
              <a:fillRect/>
            </a:stretch>
          </a:blipFill>
        </p:spPr>
        <p:txBody>
          <a:bodyPr/>
          <a:lstStyle/>
          <a:p>
            <a:endParaRPr lang="en-PK"/>
          </a:p>
        </p:txBody>
      </p:sp>
      <p:grpSp>
        <p:nvGrpSpPr>
          <p:cNvPr id="15" name="Group 15"/>
          <p:cNvGrpSpPr/>
          <p:nvPr/>
        </p:nvGrpSpPr>
        <p:grpSpPr>
          <a:xfrm>
            <a:off x="8616032" y="3794994"/>
            <a:ext cx="704255" cy="70425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8616032" y="4775115"/>
            <a:ext cx="704255" cy="704255"/>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1" name="Group 21"/>
          <p:cNvGrpSpPr/>
          <p:nvPr/>
        </p:nvGrpSpPr>
        <p:grpSpPr>
          <a:xfrm>
            <a:off x="8577737" y="6450418"/>
            <a:ext cx="610927" cy="610927"/>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4" name="Group 24"/>
          <p:cNvGrpSpPr/>
          <p:nvPr/>
        </p:nvGrpSpPr>
        <p:grpSpPr>
          <a:xfrm>
            <a:off x="8577737" y="7300652"/>
            <a:ext cx="610927" cy="610927"/>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7" name="Group 27"/>
          <p:cNvGrpSpPr/>
          <p:nvPr/>
        </p:nvGrpSpPr>
        <p:grpSpPr>
          <a:xfrm>
            <a:off x="8577737" y="8283054"/>
            <a:ext cx="610927" cy="610927"/>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0" name="TextBox 30"/>
          <p:cNvSpPr txBox="1"/>
          <p:nvPr/>
        </p:nvSpPr>
        <p:spPr>
          <a:xfrm>
            <a:off x="9590545" y="3747369"/>
            <a:ext cx="7349796" cy="2055266"/>
          </a:xfrm>
          <a:prstGeom prst="rect">
            <a:avLst/>
          </a:prstGeom>
        </p:spPr>
        <p:txBody>
          <a:bodyPr lIns="0" tIns="0" rIns="0" bIns="0" rtlCol="0" anchor="t">
            <a:spAutoFit/>
          </a:bodyPr>
          <a:lstStyle/>
          <a:p>
            <a:pPr algn="l">
              <a:lnSpc>
                <a:spcPts val="2742"/>
              </a:lnSpc>
            </a:pPr>
            <a:r>
              <a:rPr lang="en-US" sz="1959">
                <a:solidFill>
                  <a:srgbClr val="FFFFFF"/>
                </a:solidFill>
                <a:latin typeface="Open Sans"/>
                <a:ea typeface="Open Sans"/>
                <a:cs typeface="Open Sans"/>
                <a:sym typeface="Open Sans"/>
              </a:rPr>
              <a:t>top_10(name) calculates cosine similarity between the given title and all others to find the top 10 most similar titles.</a:t>
            </a:r>
          </a:p>
          <a:p>
            <a:pPr algn="l">
              <a:lnSpc>
                <a:spcPts val="2742"/>
              </a:lnSpc>
            </a:pPr>
            <a:endParaRPr lang="en-US" sz="1959">
              <a:solidFill>
                <a:srgbClr val="FFFFFF"/>
              </a:solidFill>
              <a:latin typeface="Open Sans"/>
              <a:ea typeface="Open Sans"/>
              <a:cs typeface="Open Sans"/>
              <a:sym typeface="Open Sans"/>
            </a:endParaRPr>
          </a:p>
          <a:p>
            <a:pPr algn="l">
              <a:lnSpc>
                <a:spcPts val="2742"/>
              </a:lnSpc>
              <a:spcBef>
                <a:spcPct val="0"/>
              </a:spcBef>
            </a:pPr>
            <a:r>
              <a:rPr lang="en-US" sz="1959">
                <a:solidFill>
                  <a:srgbClr val="FFFFFF"/>
                </a:solidFill>
                <a:latin typeface="Open Sans"/>
                <a:ea typeface="Open Sans"/>
                <a:cs typeface="Open Sans"/>
                <a:sym typeface="Open Sans"/>
              </a:rPr>
              <a:t>recommend(name) retrieves detailed information about these similar titles from the dataset.</a:t>
            </a:r>
          </a:p>
          <a:p>
            <a:pPr algn="l">
              <a:lnSpc>
                <a:spcPts val="2742"/>
              </a:lnSpc>
              <a:spcBef>
                <a:spcPct val="0"/>
              </a:spcBef>
            </a:pPr>
            <a:endParaRPr lang="en-US" sz="1959">
              <a:solidFill>
                <a:srgbClr val="FFFFFF"/>
              </a:solidFill>
              <a:latin typeface="Open Sans"/>
              <a:ea typeface="Open Sans"/>
              <a:cs typeface="Open Sans"/>
              <a:sym typeface="Open Sans"/>
            </a:endParaRPr>
          </a:p>
        </p:txBody>
      </p:sp>
      <p:sp>
        <p:nvSpPr>
          <p:cNvPr id="31" name="TextBox 31"/>
          <p:cNvSpPr txBox="1"/>
          <p:nvPr/>
        </p:nvSpPr>
        <p:spPr>
          <a:xfrm>
            <a:off x="8616032" y="2251349"/>
            <a:ext cx="4875058" cy="1193800"/>
          </a:xfrm>
          <a:prstGeom prst="rect">
            <a:avLst/>
          </a:prstGeom>
        </p:spPr>
        <p:txBody>
          <a:bodyPr lIns="0" tIns="0" rIns="0" bIns="0" rtlCol="0" anchor="t">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implementation</a:t>
            </a:r>
          </a:p>
        </p:txBody>
      </p:sp>
      <p:sp>
        <p:nvSpPr>
          <p:cNvPr id="32" name="TextBox 32"/>
          <p:cNvSpPr txBox="1"/>
          <p:nvPr/>
        </p:nvSpPr>
        <p:spPr>
          <a:xfrm>
            <a:off x="8710403" y="3959942"/>
            <a:ext cx="515512" cy="326735"/>
          </a:xfrm>
          <a:prstGeom prst="rect">
            <a:avLst/>
          </a:prstGeom>
        </p:spPr>
        <p:txBody>
          <a:bodyPr lIns="0" tIns="0" rIns="0" bIns="0" rtlCol="0" anchor="t">
            <a:spAutoFit/>
          </a:bodyPr>
          <a:lstStyle/>
          <a:p>
            <a:pPr algn="ctr">
              <a:lnSpc>
                <a:spcPts val="2618"/>
              </a:lnSpc>
              <a:spcBef>
                <a:spcPct val="0"/>
              </a:spcBef>
            </a:pPr>
            <a:r>
              <a:rPr lang="en-US" sz="1870" b="1">
                <a:solidFill>
                  <a:srgbClr val="FFFFFF"/>
                </a:solidFill>
                <a:latin typeface="Open Sans Bold"/>
                <a:ea typeface="Open Sans Bold"/>
                <a:cs typeface="Open Sans Bold"/>
                <a:sym typeface="Open Sans Bold"/>
              </a:rPr>
              <a:t>01</a:t>
            </a:r>
          </a:p>
        </p:txBody>
      </p:sp>
      <p:sp>
        <p:nvSpPr>
          <p:cNvPr id="33" name="TextBox 33"/>
          <p:cNvSpPr txBox="1"/>
          <p:nvPr/>
        </p:nvSpPr>
        <p:spPr>
          <a:xfrm>
            <a:off x="8710403" y="4940062"/>
            <a:ext cx="515512" cy="326735"/>
          </a:xfrm>
          <a:prstGeom prst="rect">
            <a:avLst/>
          </a:prstGeom>
        </p:spPr>
        <p:txBody>
          <a:bodyPr lIns="0" tIns="0" rIns="0" bIns="0" rtlCol="0" anchor="t">
            <a:spAutoFit/>
          </a:bodyPr>
          <a:lstStyle/>
          <a:p>
            <a:pPr algn="ctr">
              <a:lnSpc>
                <a:spcPts val="2618"/>
              </a:lnSpc>
              <a:spcBef>
                <a:spcPct val="0"/>
              </a:spcBef>
            </a:pPr>
            <a:r>
              <a:rPr lang="en-US" sz="1870" b="1">
                <a:solidFill>
                  <a:srgbClr val="FFFFFF"/>
                </a:solidFill>
                <a:latin typeface="Open Sans Bold"/>
                <a:ea typeface="Open Sans Bold"/>
                <a:cs typeface="Open Sans Bold"/>
                <a:sym typeface="Open Sans Bold"/>
              </a:rPr>
              <a:t>02</a:t>
            </a:r>
          </a:p>
        </p:txBody>
      </p:sp>
      <p:sp>
        <p:nvSpPr>
          <p:cNvPr id="34" name="TextBox 34"/>
          <p:cNvSpPr txBox="1"/>
          <p:nvPr/>
        </p:nvSpPr>
        <p:spPr>
          <a:xfrm>
            <a:off x="8616032" y="5905587"/>
            <a:ext cx="3403203" cy="356235"/>
          </a:xfrm>
          <a:prstGeom prst="rect">
            <a:avLst/>
          </a:prstGeom>
        </p:spPr>
        <p:txBody>
          <a:bodyPr lIns="0" tIns="0" rIns="0" bIns="0" rtlCol="0" anchor="t">
            <a:spAutoFit/>
          </a:bodyPr>
          <a:lstStyle/>
          <a:p>
            <a:pPr algn="l">
              <a:lnSpc>
                <a:spcPts val="2939"/>
              </a:lnSpc>
              <a:spcBef>
                <a:spcPct val="0"/>
              </a:spcBef>
            </a:pPr>
            <a:r>
              <a:rPr lang="en-US" sz="2099" b="1">
                <a:solidFill>
                  <a:srgbClr val="C101FB"/>
                </a:solidFill>
                <a:latin typeface="Open Sans Bold"/>
                <a:ea typeface="Open Sans Bold"/>
                <a:cs typeface="Open Sans Bold"/>
                <a:sym typeface="Open Sans Bold"/>
              </a:rPr>
              <a:t>Summary</a:t>
            </a:r>
          </a:p>
        </p:txBody>
      </p:sp>
      <p:sp>
        <p:nvSpPr>
          <p:cNvPr id="35" name="TextBox 35"/>
          <p:cNvSpPr txBox="1"/>
          <p:nvPr/>
        </p:nvSpPr>
        <p:spPr>
          <a:xfrm>
            <a:off x="9395154" y="6517234"/>
            <a:ext cx="7349796" cy="2741066"/>
          </a:xfrm>
          <a:prstGeom prst="rect">
            <a:avLst/>
          </a:prstGeom>
        </p:spPr>
        <p:txBody>
          <a:bodyPr lIns="0" tIns="0" rIns="0" bIns="0" rtlCol="0" anchor="t">
            <a:spAutoFit/>
          </a:bodyPr>
          <a:lstStyle/>
          <a:p>
            <a:pPr algn="l">
              <a:lnSpc>
                <a:spcPts val="2742"/>
              </a:lnSpc>
            </a:pPr>
            <a:r>
              <a:rPr lang="en-US" sz="1959">
                <a:solidFill>
                  <a:srgbClr val="FFFFFF"/>
                </a:solidFill>
                <a:latin typeface="Open Sans"/>
                <a:ea typeface="Open Sans"/>
                <a:cs typeface="Open Sans"/>
                <a:sym typeface="Open Sans"/>
              </a:rPr>
              <a:t>Input: A title (e.g., "Zombieland").</a:t>
            </a:r>
          </a:p>
          <a:p>
            <a:pPr algn="l">
              <a:lnSpc>
                <a:spcPts val="2742"/>
              </a:lnSpc>
            </a:pPr>
            <a:endParaRPr lang="en-US" sz="1959">
              <a:solidFill>
                <a:srgbClr val="FFFFFF"/>
              </a:solidFill>
              <a:latin typeface="Open Sans"/>
              <a:ea typeface="Open Sans"/>
              <a:cs typeface="Open Sans"/>
              <a:sym typeface="Open Sans"/>
            </a:endParaRPr>
          </a:p>
          <a:p>
            <a:pPr algn="l">
              <a:lnSpc>
                <a:spcPts val="2742"/>
              </a:lnSpc>
            </a:pPr>
            <a:r>
              <a:rPr lang="en-US" sz="1959">
                <a:solidFill>
                  <a:srgbClr val="FFFFFF"/>
                </a:solidFill>
                <a:latin typeface="Open Sans"/>
                <a:ea typeface="Open Sans"/>
                <a:cs typeface="Open Sans"/>
                <a:sym typeface="Open Sans"/>
              </a:rPr>
              <a:t>Process: Identifies and ranks similar titles based on feature similarity.</a:t>
            </a:r>
          </a:p>
          <a:p>
            <a:pPr algn="l">
              <a:lnSpc>
                <a:spcPts val="2742"/>
              </a:lnSpc>
            </a:pPr>
            <a:endParaRPr lang="en-US" sz="1959">
              <a:solidFill>
                <a:srgbClr val="FFFFFF"/>
              </a:solidFill>
              <a:latin typeface="Open Sans"/>
              <a:ea typeface="Open Sans"/>
              <a:cs typeface="Open Sans"/>
              <a:sym typeface="Open Sans"/>
            </a:endParaRPr>
          </a:p>
          <a:p>
            <a:pPr algn="l">
              <a:lnSpc>
                <a:spcPts val="2742"/>
              </a:lnSpc>
              <a:spcBef>
                <a:spcPct val="0"/>
              </a:spcBef>
            </a:pPr>
            <a:r>
              <a:rPr lang="en-US" sz="1959">
                <a:solidFill>
                  <a:srgbClr val="FFFFFF"/>
                </a:solidFill>
                <a:latin typeface="Open Sans"/>
                <a:ea typeface="Open Sans"/>
                <a:cs typeface="Open Sans"/>
                <a:sym typeface="Open Sans"/>
              </a:rPr>
              <a:t>Output: A DataFrame with details of the top 10 recommendations.</a:t>
            </a:r>
          </a:p>
          <a:p>
            <a:pPr algn="l">
              <a:lnSpc>
                <a:spcPts val="2742"/>
              </a:lnSpc>
              <a:spcBef>
                <a:spcPct val="0"/>
              </a:spcBef>
            </a:pPr>
            <a:endParaRPr lang="en-US" sz="1959">
              <a:solidFill>
                <a:srgbClr val="FFFFFF"/>
              </a:solidFill>
              <a:latin typeface="Open Sans"/>
              <a:ea typeface="Open Sans"/>
              <a:cs typeface="Open Sans"/>
              <a:sym typeface="Open Sans"/>
            </a:endParaRPr>
          </a:p>
        </p:txBody>
      </p:sp>
      <p:sp>
        <p:nvSpPr>
          <p:cNvPr id="36" name="TextBox 36"/>
          <p:cNvSpPr txBox="1"/>
          <p:nvPr/>
        </p:nvSpPr>
        <p:spPr>
          <a:xfrm>
            <a:off x="8659603" y="6606245"/>
            <a:ext cx="447196" cy="270697"/>
          </a:xfrm>
          <a:prstGeom prst="rect">
            <a:avLst/>
          </a:prstGeom>
        </p:spPr>
        <p:txBody>
          <a:bodyPr lIns="0" tIns="0" rIns="0" bIns="0" rtlCol="0" anchor="t">
            <a:spAutoFit/>
          </a:bodyPr>
          <a:lstStyle/>
          <a:p>
            <a:pPr algn="ctr">
              <a:lnSpc>
                <a:spcPts val="2271"/>
              </a:lnSpc>
              <a:spcBef>
                <a:spcPct val="0"/>
              </a:spcBef>
            </a:pPr>
            <a:r>
              <a:rPr lang="en-US" sz="1622" b="1">
                <a:solidFill>
                  <a:srgbClr val="FFFFFF"/>
                </a:solidFill>
                <a:latin typeface="Open Sans Bold"/>
                <a:ea typeface="Open Sans Bold"/>
                <a:cs typeface="Open Sans Bold"/>
                <a:sym typeface="Open Sans Bold"/>
              </a:rPr>
              <a:t>01</a:t>
            </a:r>
          </a:p>
        </p:txBody>
      </p:sp>
      <p:sp>
        <p:nvSpPr>
          <p:cNvPr id="37" name="TextBox 37"/>
          <p:cNvSpPr txBox="1"/>
          <p:nvPr/>
        </p:nvSpPr>
        <p:spPr>
          <a:xfrm>
            <a:off x="8659603" y="7456480"/>
            <a:ext cx="447196" cy="270697"/>
          </a:xfrm>
          <a:prstGeom prst="rect">
            <a:avLst/>
          </a:prstGeom>
        </p:spPr>
        <p:txBody>
          <a:bodyPr lIns="0" tIns="0" rIns="0" bIns="0" rtlCol="0" anchor="t">
            <a:spAutoFit/>
          </a:bodyPr>
          <a:lstStyle/>
          <a:p>
            <a:pPr algn="ctr">
              <a:lnSpc>
                <a:spcPts val="2271"/>
              </a:lnSpc>
              <a:spcBef>
                <a:spcPct val="0"/>
              </a:spcBef>
            </a:pPr>
            <a:r>
              <a:rPr lang="en-US" sz="1622" b="1">
                <a:solidFill>
                  <a:srgbClr val="FFFFFF"/>
                </a:solidFill>
                <a:latin typeface="Open Sans Bold"/>
                <a:ea typeface="Open Sans Bold"/>
                <a:cs typeface="Open Sans Bold"/>
                <a:sym typeface="Open Sans Bold"/>
              </a:rPr>
              <a:t>02</a:t>
            </a:r>
          </a:p>
        </p:txBody>
      </p:sp>
      <p:sp>
        <p:nvSpPr>
          <p:cNvPr id="38" name="TextBox 38"/>
          <p:cNvSpPr txBox="1"/>
          <p:nvPr/>
        </p:nvSpPr>
        <p:spPr>
          <a:xfrm>
            <a:off x="8659603" y="8438882"/>
            <a:ext cx="447196" cy="270697"/>
          </a:xfrm>
          <a:prstGeom prst="rect">
            <a:avLst/>
          </a:prstGeom>
        </p:spPr>
        <p:txBody>
          <a:bodyPr lIns="0" tIns="0" rIns="0" bIns="0" rtlCol="0" anchor="t">
            <a:spAutoFit/>
          </a:bodyPr>
          <a:lstStyle/>
          <a:p>
            <a:pPr algn="ctr">
              <a:lnSpc>
                <a:spcPts val="2271"/>
              </a:lnSpc>
              <a:spcBef>
                <a:spcPct val="0"/>
              </a:spcBef>
            </a:pPr>
            <a:r>
              <a:rPr lang="en-US" sz="1622" b="1">
                <a:solidFill>
                  <a:srgbClr val="FFFFFF"/>
                </a:solidFill>
                <a:latin typeface="Open Sans Bold"/>
                <a:ea typeface="Open Sans Bold"/>
                <a:cs typeface="Open Sans Bold"/>
                <a:sym typeface="Open Sans Bold"/>
              </a:rPr>
              <a:t>02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51560"/>
            <a:ext cx="18288000" cy="7315200"/>
          </a:xfrm>
          <a:custGeom>
            <a:avLst/>
            <a:gdLst/>
            <a:ahLst/>
            <a:cxnLst/>
            <a:rect l="l" t="t" r="r" b="b"/>
            <a:pathLst>
              <a:path w="18288000" h="7315200">
                <a:moveTo>
                  <a:pt x="0" y="0"/>
                </a:moveTo>
                <a:lnTo>
                  <a:pt x="18288000" y="0"/>
                </a:lnTo>
                <a:lnTo>
                  <a:pt x="18288000" y="7315200"/>
                </a:lnTo>
                <a:lnTo>
                  <a:pt x="0" y="7315200"/>
                </a:lnTo>
                <a:lnTo>
                  <a:pt x="0" y="0"/>
                </a:lnTo>
                <a:close/>
              </a:path>
            </a:pathLst>
          </a:custGeom>
          <a:blipFill>
            <a:blip r:embed="rId2"/>
            <a:stretch>
              <a:fillRect/>
            </a:stretch>
          </a:blipFill>
        </p:spPr>
        <p:txBody>
          <a:bodyPr/>
          <a:lstStyle/>
          <a:p>
            <a:endParaRPr lang="en-PK"/>
          </a:p>
        </p:txBody>
      </p:sp>
      <p:sp>
        <p:nvSpPr>
          <p:cNvPr id="3" name="Freeform 3"/>
          <p:cNvSpPr/>
          <p:nvPr/>
        </p:nvSpPr>
        <p:spPr>
          <a:xfrm>
            <a:off x="0" y="8366760"/>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3"/>
            <a:stretch>
              <a:fillRect/>
            </a:stretch>
          </a:blipFill>
        </p:spPr>
        <p:txBody>
          <a:bodyPr/>
          <a:lstStyle/>
          <a:p>
            <a:endParaRPr lang="en-PK"/>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741817" cy="11221663"/>
          </a:xfrm>
          <a:custGeom>
            <a:avLst/>
            <a:gdLst/>
            <a:ahLst/>
            <a:cxnLst/>
            <a:rect l="l" t="t" r="r" b="b"/>
            <a:pathLst>
              <a:path w="18741817" h="11221663">
                <a:moveTo>
                  <a:pt x="0" y="0"/>
                </a:moveTo>
                <a:lnTo>
                  <a:pt x="18741817" y="0"/>
                </a:lnTo>
                <a:lnTo>
                  <a:pt x="18741817" y="11221663"/>
                </a:lnTo>
                <a:lnTo>
                  <a:pt x="0" y="11221663"/>
                </a:lnTo>
                <a:lnTo>
                  <a:pt x="0" y="0"/>
                </a:lnTo>
                <a:close/>
              </a:path>
            </a:pathLst>
          </a:custGeom>
          <a:blipFill>
            <a:blip r:embed="rId2"/>
            <a:stretch>
              <a:fillRect/>
            </a:stretch>
          </a:blipFill>
        </p:spPr>
        <p:txBody>
          <a:bodyPr/>
          <a:lstStyle/>
          <a:p>
            <a:endParaRPr lang="en-PK"/>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62306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sp>
        <p:nvSpPr>
          <p:cNvPr id="6" name="Freeform 6"/>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sp>
        <p:nvSpPr>
          <p:cNvPr id="7" name="Freeform 7"/>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3"/>
            <a:stretch>
              <a:fillRect/>
            </a:stretch>
          </a:blipFill>
        </p:spPr>
        <p:txBody>
          <a:bodyPr/>
          <a:lstStyle/>
          <a:p>
            <a:endParaRPr lang="en-PK"/>
          </a:p>
        </p:txBody>
      </p:sp>
      <p:grpSp>
        <p:nvGrpSpPr>
          <p:cNvPr id="8" name="Group 8"/>
          <p:cNvGrpSpPr/>
          <p:nvPr/>
        </p:nvGrpSpPr>
        <p:grpSpPr>
          <a:xfrm>
            <a:off x="10172700" y="2124746"/>
            <a:ext cx="8115300" cy="6918669"/>
            <a:chOff x="0" y="0"/>
            <a:chExt cx="6968039" cy="5940576"/>
          </a:xfrm>
        </p:grpSpPr>
        <p:sp>
          <p:nvSpPr>
            <p:cNvPr id="9" name="Freeform 9"/>
            <p:cNvSpPr/>
            <p:nvPr/>
          </p:nvSpPr>
          <p:spPr>
            <a:xfrm>
              <a:off x="0" y="0"/>
              <a:ext cx="6968039" cy="5940576"/>
            </a:xfrm>
            <a:custGeom>
              <a:avLst/>
              <a:gdLst/>
              <a:ahLst/>
              <a:cxnLst/>
              <a:rect l="l" t="t" r="r" b="b"/>
              <a:pathLst>
                <a:path w="6968039" h="5940576">
                  <a:moveTo>
                    <a:pt x="3167671" y="0"/>
                  </a:moveTo>
                  <a:lnTo>
                    <a:pt x="5127083" y="0"/>
                  </a:lnTo>
                  <a:lnTo>
                    <a:pt x="6968039" y="0"/>
                  </a:lnTo>
                  <a:lnTo>
                    <a:pt x="6968039" y="5136664"/>
                  </a:lnTo>
                  <a:lnTo>
                    <a:pt x="3235957" y="5940576"/>
                  </a:lnTo>
                  <a:lnTo>
                    <a:pt x="0" y="5940576"/>
                  </a:lnTo>
                  <a:lnTo>
                    <a:pt x="0" y="3711395"/>
                  </a:lnTo>
                  <a:close/>
                </a:path>
              </a:pathLst>
            </a:custGeom>
            <a:gradFill rotWithShape="1">
              <a:gsLst>
                <a:gs pos="0">
                  <a:srgbClr val="003A89">
                    <a:alpha val="100000"/>
                  </a:srgbClr>
                </a:gs>
                <a:gs pos="100000">
                  <a:srgbClr val="C700FF">
                    <a:alpha val="100000"/>
                  </a:srgbClr>
                </a:gs>
              </a:gsLst>
              <a:lin ang="2700000"/>
            </a:gradFill>
            <a:ln w="12700">
              <a:solidFill>
                <a:srgbClr val="000000"/>
              </a:solidFill>
            </a:ln>
          </p:spPr>
          <p:txBody>
            <a:bodyPr/>
            <a:lstStyle/>
            <a:p>
              <a:endParaRPr lang="en-PK"/>
            </a:p>
          </p:txBody>
        </p:sp>
      </p:grpSp>
      <p:grpSp>
        <p:nvGrpSpPr>
          <p:cNvPr id="10" name="Group 10"/>
          <p:cNvGrpSpPr/>
          <p:nvPr/>
        </p:nvGrpSpPr>
        <p:grpSpPr>
          <a:xfrm>
            <a:off x="10514630" y="2458864"/>
            <a:ext cx="7431440" cy="6269483"/>
            <a:chOff x="0" y="0"/>
            <a:chExt cx="6768047" cy="5709816"/>
          </a:xfrm>
        </p:grpSpPr>
        <p:sp>
          <p:nvSpPr>
            <p:cNvPr id="11" name="Freeform 11"/>
            <p:cNvSpPr/>
            <p:nvPr/>
          </p:nvSpPr>
          <p:spPr>
            <a:xfrm>
              <a:off x="0" y="0"/>
              <a:ext cx="6768047" cy="5709816"/>
            </a:xfrm>
            <a:custGeom>
              <a:avLst/>
              <a:gdLst/>
              <a:ahLst/>
              <a:cxnLst/>
              <a:rect l="l" t="t" r="r" b="b"/>
              <a:pathLst>
                <a:path w="6768047" h="5709816">
                  <a:moveTo>
                    <a:pt x="3076754" y="0"/>
                  </a:moveTo>
                  <a:lnTo>
                    <a:pt x="4979929" y="0"/>
                  </a:lnTo>
                  <a:lnTo>
                    <a:pt x="6768047" y="0"/>
                  </a:lnTo>
                  <a:lnTo>
                    <a:pt x="6768047" y="4937132"/>
                  </a:lnTo>
                  <a:lnTo>
                    <a:pt x="3143081" y="5709816"/>
                  </a:lnTo>
                  <a:lnTo>
                    <a:pt x="0" y="5709816"/>
                  </a:lnTo>
                  <a:lnTo>
                    <a:pt x="0" y="3567226"/>
                  </a:lnTo>
                  <a:close/>
                </a:path>
              </a:pathLst>
            </a:custGeom>
            <a:blipFill>
              <a:blip r:embed="rId4"/>
              <a:stretch>
                <a:fillRect l="-4380" t="-8688" r="-4380"/>
              </a:stretch>
            </a:blipFill>
          </p:spPr>
          <p:txBody>
            <a:bodyPr/>
            <a:lstStyle/>
            <a:p>
              <a:endParaRPr lang="en-PK"/>
            </a:p>
          </p:txBody>
        </p:sp>
      </p:grpSp>
      <p:sp>
        <p:nvSpPr>
          <p:cNvPr id="12" name="TextBox 12"/>
          <p:cNvSpPr txBox="1"/>
          <p:nvPr/>
        </p:nvSpPr>
        <p:spPr>
          <a:xfrm>
            <a:off x="677217" y="3593534"/>
            <a:ext cx="10229629" cy="3590568"/>
          </a:xfrm>
          <a:prstGeom prst="rect">
            <a:avLst/>
          </a:prstGeom>
        </p:spPr>
        <p:txBody>
          <a:bodyPr lIns="0" tIns="0" rIns="0" bIns="0" rtlCol="0" anchor="t">
            <a:spAutoFit/>
          </a:bodyPr>
          <a:lstStyle/>
          <a:p>
            <a:pPr algn="l">
              <a:lnSpc>
                <a:spcPts val="29411"/>
              </a:lnSpc>
              <a:spcBef>
                <a:spcPct val="0"/>
              </a:spcBef>
            </a:pPr>
            <a:r>
              <a:rPr lang="en-US" sz="21008">
                <a:solidFill>
                  <a:srgbClr val="FFFFFF"/>
                </a:solidFill>
                <a:latin typeface="Bebas Neue Cyrillic"/>
                <a:ea typeface="Bebas Neue Cyrillic"/>
                <a:cs typeface="Bebas Neue Cyrillic"/>
                <a:sym typeface="Bebas Neue Cyrillic"/>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5202" y="7060732"/>
            <a:ext cx="5974530" cy="5974530"/>
          </a:xfrm>
          <a:custGeom>
            <a:avLst/>
            <a:gdLst/>
            <a:ahLst/>
            <a:cxnLst/>
            <a:rect l="l" t="t" r="r" b="b"/>
            <a:pathLst>
              <a:path w="5974530" h="5974530">
                <a:moveTo>
                  <a:pt x="0" y="0"/>
                </a:moveTo>
                <a:lnTo>
                  <a:pt x="5974530" y="0"/>
                </a:lnTo>
                <a:lnTo>
                  <a:pt x="5974530" y="5974530"/>
                </a:lnTo>
                <a:lnTo>
                  <a:pt x="0" y="5974530"/>
                </a:lnTo>
                <a:lnTo>
                  <a:pt x="0" y="0"/>
                </a:lnTo>
                <a:close/>
              </a:path>
            </a:pathLst>
          </a:custGeom>
          <a:blipFill>
            <a:blip r:embed="rId2">
              <a:alphaModFix amt="43999"/>
            </a:blip>
            <a:stretch>
              <a:fillRect/>
            </a:stretch>
          </a:blipFill>
        </p:spPr>
        <p:txBody>
          <a:bodyPr/>
          <a:lstStyle/>
          <a:p>
            <a:endParaRPr lang="en-PK"/>
          </a:p>
        </p:txBody>
      </p:sp>
      <p:sp>
        <p:nvSpPr>
          <p:cNvPr id="9" name="Freeform 9"/>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sp>
        <p:nvSpPr>
          <p:cNvPr id="10" name="Freeform 10"/>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grpSp>
        <p:nvGrpSpPr>
          <p:cNvPr id="11" name="Group 11"/>
          <p:cNvGrpSpPr/>
          <p:nvPr/>
        </p:nvGrpSpPr>
        <p:grpSpPr>
          <a:xfrm>
            <a:off x="2343257" y="8233355"/>
            <a:ext cx="4053161" cy="761402"/>
            <a:chOff x="0" y="0"/>
            <a:chExt cx="579978" cy="108951"/>
          </a:xfrm>
        </p:grpSpPr>
        <p:sp>
          <p:nvSpPr>
            <p:cNvPr id="12" name="Freeform 12"/>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3" name="TextBox 13"/>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962218" y="8233355"/>
            <a:ext cx="4045544" cy="761402"/>
            <a:chOff x="0" y="0"/>
            <a:chExt cx="578888" cy="108951"/>
          </a:xfrm>
        </p:grpSpPr>
        <p:sp>
          <p:nvSpPr>
            <p:cNvPr id="15" name="Freeform 15"/>
            <p:cNvSpPr/>
            <p:nvPr/>
          </p:nvSpPr>
          <p:spPr>
            <a:xfrm>
              <a:off x="0" y="0"/>
              <a:ext cx="578889" cy="108951"/>
            </a:xfrm>
            <a:custGeom>
              <a:avLst/>
              <a:gdLst/>
              <a:ahLst/>
              <a:cxnLst/>
              <a:rect l="l" t="t" r="r" b="b"/>
              <a:pathLst>
                <a:path w="578889" h="108951">
                  <a:moveTo>
                    <a:pt x="0" y="0"/>
                  </a:moveTo>
                  <a:lnTo>
                    <a:pt x="578889" y="0"/>
                  </a:lnTo>
                  <a:lnTo>
                    <a:pt x="578889" y="108951"/>
                  </a:lnTo>
                  <a:lnTo>
                    <a:pt x="0" y="108951"/>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6" name="TextBox 16"/>
            <p:cNvSpPr txBox="1"/>
            <p:nvPr/>
          </p:nvSpPr>
          <p:spPr>
            <a:xfrm>
              <a:off x="0" y="-38100"/>
              <a:ext cx="578888" cy="14705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573562" y="8233355"/>
            <a:ext cx="4053161" cy="761402"/>
            <a:chOff x="0" y="0"/>
            <a:chExt cx="579978" cy="108951"/>
          </a:xfrm>
        </p:grpSpPr>
        <p:sp>
          <p:nvSpPr>
            <p:cNvPr id="18" name="Freeform 18"/>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9" name="TextBox 19"/>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3"/>
            <a:stretch>
              <a:fillRect/>
            </a:stretch>
          </a:blipFill>
        </p:spPr>
        <p:txBody>
          <a:bodyPr/>
          <a:lstStyle/>
          <a:p>
            <a:endParaRPr lang="en-PK"/>
          </a:p>
        </p:txBody>
      </p:sp>
      <p:sp>
        <p:nvSpPr>
          <p:cNvPr id="21" name="Freeform 21"/>
          <p:cNvSpPr/>
          <p:nvPr/>
        </p:nvSpPr>
        <p:spPr>
          <a:xfrm>
            <a:off x="2478800" y="2944861"/>
            <a:ext cx="12994481" cy="5143039"/>
          </a:xfrm>
          <a:custGeom>
            <a:avLst/>
            <a:gdLst/>
            <a:ahLst/>
            <a:cxnLst/>
            <a:rect l="l" t="t" r="r" b="b"/>
            <a:pathLst>
              <a:path w="12994481" h="5143039">
                <a:moveTo>
                  <a:pt x="0" y="0"/>
                </a:moveTo>
                <a:lnTo>
                  <a:pt x="12994481" y="0"/>
                </a:lnTo>
                <a:lnTo>
                  <a:pt x="12994481" y="5143039"/>
                </a:lnTo>
                <a:lnTo>
                  <a:pt x="0" y="5143039"/>
                </a:lnTo>
                <a:lnTo>
                  <a:pt x="0" y="0"/>
                </a:lnTo>
                <a:close/>
              </a:path>
            </a:pathLst>
          </a:custGeom>
          <a:blipFill>
            <a:blip r:embed="rId4"/>
            <a:stretch>
              <a:fillRect t="-32862" b="-9259"/>
            </a:stretch>
          </a:blipFill>
        </p:spPr>
        <p:txBody>
          <a:bodyPr/>
          <a:lstStyle/>
          <a:p>
            <a:endParaRPr lang="en-PK"/>
          </a:p>
        </p:txBody>
      </p:sp>
      <p:sp>
        <p:nvSpPr>
          <p:cNvPr id="22" name="TextBox 22"/>
          <p:cNvSpPr txBox="1"/>
          <p:nvPr/>
        </p:nvSpPr>
        <p:spPr>
          <a:xfrm>
            <a:off x="2845715" y="8455184"/>
            <a:ext cx="3048245" cy="289242"/>
          </a:xfrm>
          <a:prstGeom prst="rect">
            <a:avLst/>
          </a:prstGeom>
        </p:spPr>
        <p:txBody>
          <a:bodyPr lIns="0" tIns="0" rIns="0" bIns="0" rtlCol="0" anchor="t">
            <a:spAutoFit/>
          </a:bodyPr>
          <a:lstStyle/>
          <a:p>
            <a:pPr algn="ctr">
              <a:lnSpc>
                <a:spcPts val="2432"/>
              </a:lnSpc>
              <a:spcBef>
                <a:spcPct val="0"/>
              </a:spcBef>
            </a:pPr>
            <a:r>
              <a:rPr lang="en-US" sz="1737" b="1">
                <a:solidFill>
                  <a:srgbClr val="FFFFFF"/>
                </a:solidFill>
                <a:latin typeface="Open Sans Bold"/>
                <a:ea typeface="Open Sans Bold"/>
                <a:cs typeface="Open Sans Bold"/>
                <a:sym typeface="Open Sans Bold"/>
              </a:rPr>
              <a:t>AHMAD LAMAAT</a:t>
            </a:r>
          </a:p>
        </p:txBody>
      </p:sp>
      <p:sp>
        <p:nvSpPr>
          <p:cNvPr id="23" name="TextBox 23"/>
          <p:cNvSpPr txBox="1"/>
          <p:nvPr/>
        </p:nvSpPr>
        <p:spPr>
          <a:xfrm>
            <a:off x="7460867" y="8455184"/>
            <a:ext cx="3048245" cy="289242"/>
          </a:xfrm>
          <a:prstGeom prst="rect">
            <a:avLst/>
          </a:prstGeom>
        </p:spPr>
        <p:txBody>
          <a:bodyPr lIns="0" tIns="0" rIns="0" bIns="0" rtlCol="0" anchor="t">
            <a:spAutoFit/>
          </a:bodyPr>
          <a:lstStyle/>
          <a:p>
            <a:pPr algn="ctr">
              <a:lnSpc>
                <a:spcPts val="2432"/>
              </a:lnSpc>
              <a:spcBef>
                <a:spcPct val="0"/>
              </a:spcBef>
            </a:pPr>
            <a:r>
              <a:rPr lang="en-US" sz="1737" b="1">
                <a:solidFill>
                  <a:srgbClr val="FFFFFF"/>
                </a:solidFill>
                <a:latin typeface="Open Sans Bold"/>
                <a:ea typeface="Open Sans Bold"/>
                <a:cs typeface="Open Sans Bold"/>
                <a:sym typeface="Open Sans Bold"/>
              </a:rPr>
              <a:t>AHMAD ALI BARLAS</a:t>
            </a:r>
          </a:p>
        </p:txBody>
      </p:sp>
      <p:sp>
        <p:nvSpPr>
          <p:cNvPr id="24" name="TextBox 24"/>
          <p:cNvSpPr txBox="1"/>
          <p:nvPr/>
        </p:nvSpPr>
        <p:spPr>
          <a:xfrm>
            <a:off x="12076019" y="8455184"/>
            <a:ext cx="3048245" cy="289242"/>
          </a:xfrm>
          <a:prstGeom prst="rect">
            <a:avLst/>
          </a:prstGeom>
        </p:spPr>
        <p:txBody>
          <a:bodyPr lIns="0" tIns="0" rIns="0" bIns="0" rtlCol="0" anchor="t">
            <a:spAutoFit/>
          </a:bodyPr>
          <a:lstStyle/>
          <a:p>
            <a:pPr algn="ctr">
              <a:lnSpc>
                <a:spcPts val="2432"/>
              </a:lnSpc>
              <a:spcBef>
                <a:spcPct val="0"/>
              </a:spcBef>
            </a:pPr>
            <a:r>
              <a:rPr lang="en-US" sz="1737" b="1">
                <a:solidFill>
                  <a:srgbClr val="FFFFFF"/>
                </a:solidFill>
                <a:latin typeface="Open Sans Bold"/>
                <a:ea typeface="Open Sans Bold"/>
                <a:cs typeface="Open Sans Bold"/>
                <a:sym typeface="Open Sans Bold"/>
              </a:rPr>
              <a:t>ALI NAVEED BUTT</a:t>
            </a:r>
          </a:p>
        </p:txBody>
      </p:sp>
      <p:sp>
        <p:nvSpPr>
          <p:cNvPr id="25" name="TextBox 25"/>
          <p:cNvSpPr txBox="1"/>
          <p:nvPr/>
        </p:nvSpPr>
        <p:spPr>
          <a:xfrm>
            <a:off x="6024466" y="1751209"/>
            <a:ext cx="6239068" cy="1193651"/>
          </a:xfrm>
          <a:prstGeom prst="rect">
            <a:avLst/>
          </a:prstGeom>
        </p:spPr>
        <p:txBody>
          <a:bodyPr lIns="0" tIns="0" rIns="0" bIns="0" rtlCol="0" anchor="t">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Meet Our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grpSp>
        <p:nvGrpSpPr>
          <p:cNvPr id="9" name="Group 9"/>
          <p:cNvGrpSpPr/>
          <p:nvPr/>
        </p:nvGrpSpPr>
        <p:grpSpPr>
          <a:xfrm>
            <a:off x="427525" y="1318270"/>
            <a:ext cx="7205477" cy="8968730"/>
            <a:chOff x="0" y="0"/>
            <a:chExt cx="5101590" cy="6350000"/>
          </a:xfrm>
        </p:grpSpPr>
        <p:sp>
          <p:nvSpPr>
            <p:cNvPr id="10" name="Freeform 10"/>
            <p:cNvSpPr/>
            <p:nvPr/>
          </p:nvSpPr>
          <p:spPr>
            <a:xfrm>
              <a:off x="0" y="0"/>
              <a:ext cx="5101590" cy="6350000"/>
            </a:xfrm>
            <a:custGeom>
              <a:avLst/>
              <a:gdLst/>
              <a:ahLst/>
              <a:cxnLst/>
              <a:rect l="l" t="t" r="r" b="b"/>
              <a:pathLst>
                <a:path w="5101590" h="6350000">
                  <a:moveTo>
                    <a:pt x="4216400" y="0"/>
                  </a:moveTo>
                  <a:lnTo>
                    <a:pt x="1838960" y="0"/>
                  </a:lnTo>
                  <a:lnTo>
                    <a:pt x="0" y="1838960"/>
                  </a:lnTo>
                  <a:lnTo>
                    <a:pt x="0" y="1913890"/>
                  </a:lnTo>
                  <a:lnTo>
                    <a:pt x="0" y="6350000"/>
                  </a:lnTo>
                  <a:lnTo>
                    <a:pt x="2209800" y="6350000"/>
                  </a:lnTo>
                  <a:lnTo>
                    <a:pt x="3263900" y="5295900"/>
                  </a:lnTo>
                  <a:lnTo>
                    <a:pt x="4047490" y="4511040"/>
                  </a:lnTo>
                  <a:lnTo>
                    <a:pt x="5101590" y="3456940"/>
                  </a:lnTo>
                  <a:lnTo>
                    <a:pt x="5101590" y="2217420"/>
                  </a:lnTo>
                  <a:lnTo>
                    <a:pt x="5101590" y="1348740"/>
                  </a:lnTo>
                  <a:close/>
                </a:path>
              </a:pathLst>
            </a:custGeom>
            <a:gradFill rotWithShape="1">
              <a:gsLst>
                <a:gs pos="0">
                  <a:srgbClr val="003A89">
                    <a:alpha val="100000"/>
                  </a:srgbClr>
                </a:gs>
                <a:gs pos="100000">
                  <a:srgbClr val="C700FF">
                    <a:alpha val="100000"/>
                  </a:srgbClr>
                </a:gs>
              </a:gsLst>
              <a:lin ang="2700000"/>
            </a:gradFill>
            <a:ln w="12700">
              <a:solidFill>
                <a:srgbClr val="000000"/>
              </a:solidFill>
            </a:ln>
          </p:spPr>
          <p:txBody>
            <a:bodyPr/>
            <a:lstStyle/>
            <a:p>
              <a:endParaRPr lang="en-PK"/>
            </a:p>
          </p:txBody>
        </p:sp>
      </p:grpSp>
      <p:sp>
        <p:nvSpPr>
          <p:cNvPr id="11" name="Freeform 11"/>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grpSp>
        <p:nvGrpSpPr>
          <p:cNvPr id="12" name="Group 12"/>
          <p:cNvGrpSpPr/>
          <p:nvPr/>
        </p:nvGrpSpPr>
        <p:grpSpPr>
          <a:xfrm>
            <a:off x="0" y="1318270"/>
            <a:ext cx="7205477" cy="8968730"/>
            <a:chOff x="0" y="0"/>
            <a:chExt cx="5101590" cy="6350000"/>
          </a:xfrm>
        </p:grpSpPr>
        <p:sp>
          <p:nvSpPr>
            <p:cNvPr id="13" name="Freeform 13"/>
            <p:cNvSpPr/>
            <p:nvPr/>
          </p:nvSpPr>
          <p:spPr>
            <a:xfrm>
              <a:off x="0" y="0"/>
              <a:ext cx="5101590" cy="6350000"/>
            </a:xfrm>
            <a:custGeom>
              <a:avLst/>
              <a:gdLst/>
              <a:ahLst/>
              <a:cxnLst/>
              <a:rect l="l" t="t" r="r" b="b"/>
              <a:pathLst>
                <a:path w="5101590" h="6350000">
                  <a:moveTo>
                    <a:pt x="4216400" y="0"/>
                  </a:moveTo>
                  <a:lnTo>
                    <a:pt x="1838960" y="0"/>
                  </a:lnTo>
                  <a:lnTo>
                    <a:pt x="0" y="1838960"/>
                  </a:lnTo>
                  <a:lnTo>
                    <a:pt x="0" y="1913890"/>
                  </a:lnTo>
                  <a:lnTo>
                    <a:pt x="0" y="6350000"/>
                  </a:lnTo>
                  <a:lnTo>
                    <a:pt x="2209800" y="6350000"/>
                  </a:lnTo>
                  <a:lnTo>
                    <a:pt x="3263900" y="5295900"/>
                  </a:lnTo>
                  <a:lnTo>
                    <a:pt x="4047490" y="4511040"/>
                  </a:lnTo>
                  <a:lnTo>
                    <a:pt x="5101590" y="3456940"/>
                  </a:lnTo>
                  <a:lnTo>
                    <a:pt x="5101590" y="2217420"/>
                  </a:lnTo>
                  <a:lnTo>
                    <a:pt x="5101590" y="1348740"/>
                  </a:lnTo>
                  <a:close/>
                </a:path>
              </a:pathLst>
            </a:custGeom>
            <a:blipFill>
              <a:blip r:embed="rId3"/>
              <a:stretch>
                <a:fillRect l="-60640" r="-60640"/>
              </a:stretch>
            </a:blipFill>
          </p:spPr>
          <p:txBody>
            <a:bodyPr/>
            <a:lstStyle/>
            <a:p>
              <a:endParaRPr lang="en-PK"/>
            </a:p>
          </p:txBody>
        </p:sp>
      </p:grpSp>
      <p:sp>
        <p:nvSpPr>
          <p:cNvPr id="14" name="Freeform 14"/>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4"/>
            <a:stretch>
              <a:fillRect/>
            </a:stretch>
          </a:blipFill>
        </p:spPr>
        <p:txBody>
          <a:bodyPr/>
          <a:lstStyle/>
          <a:p>
            <a:endParaRPr lang="en-PK"/>
          </a:p>
        </p:txBody>
      </p:sp>
      <p:sp>
        <p:nvSpPr>
          <p:cNvPr id="15" name="TextBox 15"/>
          <p:cNvSpPr txBox="1"/>
          <p:nvPr/>
        </p:nvSpPr>
        <p:spPr>
          <a:xfrm>
            <a:off x="9590545" y="4542945"/>
            <a:ext cx="7349796" cy="3426866"/>
          </a:xfrm>
          <a:prstGeom prst="rect">
            <a:avLst/>
          </a:prstGeom>
        </p:spPr>
        <p:txBody>
          <a:bodyPr lIns="0" tIns="0" rIns="0" bIns="0" rtlCol="0" anchor="t">
            <a:spAutoFit/>
          </a:bodyPr>
          <a:lstStyle/>
          <a:p>
            <a:pPr algn="l">
              <a:lnSpc>
                <a:spcPts val="2742"/>
              </a:lnSpc>
              <a:spcBef>
                <a:spcPct val="0"/>
              </a:spcBef>
            </a:pPr>
            <a:r>
              <a:rPr lang="en-US" sz="1959">
                <a:solidFill>
                  <a:srgbClr val="FFFFFF"/>
                </a:solidFill>
                <a:latin typeface="Open Sans"/>
                <a:ea typeface="Open Sans"/>
                <a:cs typeface="Open Sans"/>
                <a:sym typeface="Open Sans"/>
              </a:rPr>
              <a:t>This project builds a content-based recommendation system for Netflix-like data, suggesting movies or TV shows based on user preferences. It cleans and preprocesses the dataset, visualizes key insights, and uses natural language processing to process text data like descriptions and genres. Categorical features are numerically encoded, and feature vectors are created from attributes like type, director, and cast. The system uses cosine similarity to rank and recommend similar titles, offering personalized content suggestions by combining data science, NLP, and machine learning techniques.</a:t>
            </a:r>
          </a:p>
        </p:txBody>
      </p:sp>
      <p:sp>
        <p:nvSpPr>
          <p:cNvPr id="16" name="TextBox 16"/>
          <p:cNvSpPr txBox="1"/>
          <p:nvPr/>
        </p:nvSpPr>
        <p:spPr>
          <a:xfrm>
            <a:off x="9590545" y="3042014"/>
            <a:ext cx="3903670" cy="1193800"/>
          </a:xfrm>
          <a:prstGeom prst="rect">
            <a:avLst/>
          </a:prstGeom>
        </p:spPr>
        <p:txBody>
          <a:bodyPr lIns="0" tIns="0" rIns="0" bIns="0" rtlCol="0" anchor="t">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5202" y="7060732"/>
            <a:ext cx="5974530" cy="5974530"/>
          </a:xfrm>
          <a:custGeom>
            <a:avLst/>
            <a:gdLst/>
            <a:ahLst/>
            <a:cxnLst/>
            <a:rect l="l" t="t" r="r" b="b"/>
            <a:pathLst>
              <a:path w="5974530" h="5974530">
                <a:moveTo>
                  <a:pt x="0" y="0"/>
                </a:moveTo>
                <a:lnTo>
                  <a:pt x="5974530" y="0"/>
                </a:lnTo>
                <a:lnTo>
                  <a:pt x="5974530" y="5974530"/>
                </a:lnTo>
                <a:lnTo>
                  <a:pt x="0" y="5974530"/>
                </a:lnTo>
                <a:lnTo>
                  <a:pt x="0" y="0"/>
                </a:lnTo>
                <a:close/>
              </a:path>
            </a:pathLst>
          </a:custGeom>
          <a:blipFill>
            <a:blip r:embed="rId2">
              <a:alphaModFix amt="43999"/>
            </a:blip>
            <a:stretch>
              <a:fillRect/>
            </a:stretch>
          </a:blipFill>
        </p:spPr>
        <p:txBody>
          <a:bodyPr/>
          <a:lstStyle/>
          <a:p>
            <a:endParaRPr lang="en-PK"/>
          </a:p>
        </p:txBody>
      </p:sp>
      <p:sp>
        <p:nvSpPr>
          <p:cNvPr id="9" name="Freeform 9"/>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sp>
        <p:nvSpPr>
          <p:cNvPr id="10" name="Freeform 10"/>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grpSp>
        <p:nvGrpSpPr>
          <p:cNvPr id="11" name="Group 11"/>
          <p:cNvGrpSpPr/>
          <p:nvPr/>
        </p:nvGrpSpPr>
        <p:grpSpPr>
          <a:xfrm>
            <a:off x="12493318" y="1741985"/>
            <a:ext cx="4706594" cy="8545015"/>
            <a:chOff x="0" y="0"/>
            <a:chExt cx="3497580" cy="6350000"/>
          </a:xfrm>
        </p:grpSpPr>
        <p:sp>
          <p:nvSpPr>
            <p:cNvPr id="12" name="Freeform 12"/>
            <p:cNvSpPr/>
            <p:nvPr/>
          </p:nvSpPr>
          <p:spPr>
            <a:xfrm>
              <a:off x="0" y="0"/>
              <a:ext cx="3497580" cy="6350000"/>
            </a:xfrm>
            <a:custGeom>
              <a:avLst/>
              <a:gdLst/>
              <a:ahLst/>
              <a:cxnLst/>
              <a:rect l="l" t="t" r="r" b="b"/>
              <a:pathLst>
                <a:path w="3497580" h="6350000">
                  <a:moveTo>
                    <a:pt x="3497580" y="6350000"/>
                  </a:moveTo>
                  <a:lnTo>
                    <a:pt x="744220" y="6350000"/>
                  </a:lnTo>
                  <a:lnTo>
                    <a:pt x="0" y="0"/>
                  </a:lnTo>
                  <a:lnTo>
                    <a:pt x="2753360" y="0"/>
                  </a:lnTo>
                  <a:lnTo>
                    <a:pt x="3497580" y="6350000"/>
                  </a:lnTo>
                  <a:close/>
                </a:path>
              </a:pathLst>
            </a:custGeom>
            <a:blipFill>
              <a:blip r:embed="rId3"/>
              <a:stretch>
                <a:fillRect l="-9232" r="-9232"/>
              </a:stretch>
            </a:blipFill>
          </p:spPr>
          <p:txBody>
            <a:bodyPr/>
            <a:lstStyle/>
            <a:p>
              <a:endParaRPr lang="en-PK"/>
            </a:p>
          </p:txBody>
        </p:sp>
      </p:grpSp>
      <p:grpSp>
        <p:nvGrpSpPr>
          <p:cNvPr id="13" name="Group 13"/>
          <p:cNvGrpSpPr/>
          <p:nvPr/>
        </p:nvGrpSpPr>
        <p:grpSpPr>
          <a:xfrm>
            <a:off x="11106525" y="7060732"/>
            <a:ext cx="2278111" cy="4136004"/>
            <a:chOff x="0" y="0"/>
            <a:chExt cx="3497580" cy="6350000"/>
          </a:xfrm>
        </p:grpSpPr>
        <p:sp>
          <p:nvSpPr>
            <p:cNvPr id="14" name="Freeform 14"/>
            <p:cNvSpPr/>
            <p:nvPr/>
          </p:nvSpPr>
          <p:spPr>
            <a:xfrm>
              <a:off x="0" y="0"/>
              <a:ext cx="3497580" cy="6350000"/>
            </a:xfrm>
            <a:custGeom>
              <a:avLst/>
              <a:gdLst/>
              <a:ahLst/>
              <a:cxnLst/>
              <a:rect l="l" t="t" r="r" b="b"/>
              <a:pathLst>
                <a:path w="3497580" h="6350000">
                  <a:moveTo>
                    <a:pt x="3497580" y="6350000"/>
                  </a:moveTo>
                  <a:lnTo>
                    <a:pt x="744220" y="6350000"/>
                  </a:lnTo>
                  <a:lnTo>
                    <a:pt x="0" y="0"/>
                  </a:lnTo>
                  <a:lnTo>
                    <a:pt x="2753360" y="0"/>
                  </a:lnTo>
                  <a:lnTo>
                    <a:pt x="3497580" y="6350000"/>
                  </a:lnTo>
                  <a:close/>
                </a:path>
              </a:pathLst>
            </a:custGeom>
            <a:blipFill>
              <a:blip r:embed="rId4"/>
              <a:stretch>
                <a:fillRect l="-68276" r="-68276"/>
              </a:stretch>
            </a:blipFill>
          </p:spPr>
          <p:txBody>
            <a:bodyPr/>
            <a:lstStyle/>
            <a:p>
              <a:endParaRPr lang="en-PK"/>
            </a:p>
          </p:txBody>
        </p:sp>
      </p:grpSp>
      <p:grpSp>
        <p:nvGrpSpPr>
          <p:cNvPr id="15" name="Group 15"/>
          <p:cNvGrpSpPr/>
          <p:nvPr/>
        </p:nvGrpSpPr>
        <p:grpSpPr>
          <a:xfrm>
            <a:off x="2215212" y="3864046"/>
            <a:ext cx="677751" cy="677751"/>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2215212" y="5541944"/>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1" name="Group 21"/>
          <p:cNvGrpSpPr/>
          <p:nvPr/>
        </p:nvGrpSpPr>
        <p:grpSpPr>
          <a:xfrm>
            <a:off x="2215212" y="7219843"/>
            <a:ext cx="677751" cy="677751"/>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4" name="Freeform 24"/>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5"/>
            <a:stretch>
              <a:fillRect/>
            </a:stretch>
          </a:blipFill>
        </p:spPr>
        <p:txBody>
          <a:bodyPr/>
          <a:lstStyle/>
          <a:p>
            <a:endParaRPr lang="en-PK"/>
          </a:p>
        </p:txBody>
      </p:sp>
      <p:sp>
        <p:nvSpPr>
          <p:cNvPr id="25" name="TextBox 25"/>
          <p:cNvSpPr txBox="1"/>
          <p:nvPr/>
        </p:nvSpPr>
        <p:spPr>
          <a:xfrm>
            <a:off x="2215212" y="1979809"/>
            <a:ext cx="4347174" cy="1193651"/>
          </a:xfrm>
          <a:prstGeom prst="rect">
            <a:avLst/>
          </a:prstGeom>
        </p:spPr>
        <p:txBody>
          <a:bodyPr lIns="0" tIns="0" rIns="0" bIns="0" rtlCol="0" anchor="t">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Our Project</a:t>
            </a:r>
          </a:p>
        </p:txBody>
      </p:sp>
      <p:sp>
        <p:nvSpPr>
          <p:cNvPr id="26" name="TextBox 26"/>
          <p:cNvSpPr txBox="1"/>
          <p:nvPr/>
        </p:nvSpPr>
        <p:spPr>
          <a:xfrm>
            <a:off x="3212333" y="3962808"/>
            <a:ext cx="4717340" cy="488315"/>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pen Sans"/>
                <a:ea typeface="Open Sans"/>
                <a:cs typeface="Open Sans"/>
                <a:sym typeface="Open Sans"/>
              </a:rPr>
              <a:t>Develops a content-based recommendation system to suggest movies or TV shows based on user preferences.</a:t>
            </a:r>
          </a:p>
        </p:txBody>
      </p:sp>
      <p:sp>
        <p:nvSpPr>
          <p:cNvPr id="27" name="TextBox 27"/>
          <p:cNvSpPr txBox="1"/>
          <p:nvPr/>
        </p:nvSpPr>
        <p:spPr>
          <a:xfrm>
            <a:off x="2306032" y="404004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8" name="TextBox 28"/>
          <p:cNvSpPr txBox="1"/>
          <p:nvPr/>
        </p:nvSpPr>
        <p:spPr>
          <a:xfrm>
            <a:off x="3212333" y="5632223"/>
            <a:ext cx="4717340" cy="735965"/>
          </a:xfrm>
          <a:prstGeom prst="rect">
            <a:avLst/>
          </a:prstGeom>
        </p:spPr>
        <p:txBody>
          <a:bodyPr lIns="0" tIns="0" rIns="0" bIns="0" rtlCol="0" anchor="t">
            <a:spAutoFit/>
          </a:bodyPr>
          <a:lstStyle/>
          <a:p>
            <a:pPr algn="l">
              <a:lnSpc>
                <a:spcPts val="1960"/>
              </a:lnSpc>
            </a:pPr>
            <a:r>
              <a:rPr lang="en-US" sz="1400">
                <a:solidFill>
                  <a:srgbClr val="FFFFFF"/>
                </a:solidFill>
                <a:latin typeface="Open Sans"/>
                <a:ea typeface="Open Sans"/>
                <a:cs typeface="Open Sans"/>
                <a:sym typeface="Open Sans"/>
              </a:rPr>
              <a:t> Utilizes data preprocessing, visualization, and NLP techniques for feature extraction and analysis.  </a:t>
            </a:r>
          </a:p>
          <a:p>
            <a:pPr algn="l">
              <a:lnSpc>
                <a:spcPts val="1960"/>
              </a:lnSpc>
              <a:spcBef>
                <a:spcPct val="0"/>
              </a:spcBef>
            </a:pPr>
            <a:endParaRPr lang="en-US" sz="1400">
              <a:solidFill>
                <a:srgbClr val="FFFFFF"/>
              </a:solidFill>
              <a:latin typeface="Open Sans"/>
              <a:ea typeface="Open Sans"/>
              <a:cs typeface="Open Sans"/>
              <a:sym typeface="Open Sans"/>
            </a:endParaRPr>
          </a:p>
        </p:txBody>
      </p:sp>
      <p:sp>
        <p:nvSpPr>
          <p:cNvPr id="29" name="TextBox 29"/>
          <p:cNvSpPr txBox="1"/>
          <p:nvPr/>
        </p:nvSpPr>
        <p:spPr>
          <a:xfrm>
            <a:off x="2306032" y="5717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0" name="TextBox 30"/>
          <p:cNvSpPr txBox="1"/>
          <p:nvPr/>
        </p:nvSpPr>
        <p:spPr>
          <a:xfrm>
            <a:off x="3212333" y="7308528"/>
            <a:ext cx="4717340" cy="4622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Employs cosine similarity to rank and recommend titles, creating personalized content suggestions.</a:t>
            </a:r>
          </a:p>
        </p:txBody>
      </p:sp>
      <p:sp>
        <p:nvSpPr>
          <p:cNvPr id="31" name="TextBox 31"/>
          <p:cNvSpPr txBox="1"/>
          <p:nvPr/>
        </p:nvSpPr>
        <p:spPr>
          <a:xfrm>
            <a:off x="2306032" y="739584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5202" y="7060732"/>
            <a:ext cx="5974530" cy="5974530"/>
          </a:xfrm>
          <a:custGeom>
            <a:avLst/>
            <a:gdLst/>
            <a:ahLst/>
            <a:cxnLst/>
            <a:rect l="l" t="t" r="r" b="b"/>
            <a:pathLst>
              <a:path w="5974530" h="5974530">
                <a:moveTo>
                  <a:pt x="0" y="0"/>
                </a:moveTo>
                <a:lnTo>
                  <a:pt x="5974530" y="0"/>
                </a:lnTo>
                <a:lnTo>
                  <a:pt x="5974530" y="5974530"/>
                </a:lnTo>
                <a:lnTo>
                  <a:pt x="0" y="5974530"/>
                </a:lnTo>
                <a:lnTo>
                  <a:pt x="0" y="0"/>
                </a:lnTo>
                <a:close/>
              </a:path>
            </a:pathLst>
          </a:custGeom>
          <a:blipFill>
            <a:blip r:embed="rId2">
              <a:alphaModFix amt="43999"/>
            </a:blip>
            <a:stretch>
              <a:fillRect/>
            </a:stretch>
          </a:blipFill>
        </p:spPr>
        <p:txBody>
          <a:bodyPr/>
          <a:lstStyle/>
          <a:p>
            <a:endParaRPr lang="en-PK"/>
          </a:p>
        </p:txBody>
      </p:sp>
      <p:sp>
        <p:nvSpPr>
          <p:cNvPr id="9" name="Freeform 9"/>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sp>
        <p:nvSpPr>
          <p:cNvPr id="10" name="Freeform 10"/>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grpSp>
        <p:nvGrpSpPr>
          <p:cNvPr id="11" name="Group 11"/>
          <p:cNvGrpSpPr/>
          <p:nvPr/>
        </p:nvGrpSpPr>
        <p:grpSpPr>
          <a:xfrm>
            <a:off x="9144000" y="1684165"/>
            <a:ext cx="8115300" cy="6918669"/>
            <a:chOff x="0" y="0"/>
            <a:chExt cx="6968039" cy="5940576"/>
          </a:xfrm>
        </p:grpSpPr>
        <p:sp>
          <p:nvSpPr>
            <p:cNvPr id="12" name="Freeform 12"/>
            <p:cNvSpPr/>
            <p:nvPr/>
          </p:nvSpPr>
          <p:spPr>
            <a:xfrm>
              <a:off x="0" y="0"/>
              <a:ext cx="6968039" cy="5940576"/>
            </a:xfrm>
            <a:custGeom>
              <a:avLst/>
              <a:gdLst/>
              <a:ahLst/>
              <a:cxnLst/>
              <a:rect l="l" t="t" r="r" b="b"/>
              <a:pathLst>
                <a:path w="6968039" h="5940576">
                  <a:moveTo>
                    <a:pt x="3167671" y="0"/>
                  </a:moveTo>
                  <a:lnTo>
                    <a:pt x="5127083" y="0"/>
                  </a:lnTo>
                  <a:lnTo>
                    <a:pt x="6968039" y="0"/>
                  </a:lnTo>
                  <a:lnTo>
                    <a:pt x="6968039" y="5136664"/>
                  </a:lnTo>
                  <a:lnTo>
                    <a:pt x="3235957" y="5940576"/>
                  </a:lnTo>
                  <a:lnTo>
                    <a:pt x="0" y="5940576"/>
                  </a:lnTo>
                  <a:lnTo>
                    <a:pt x="0" y="3711395"/>
                  </a:lnTo>
                  <a:close/>
                </a:path>
              </a:pathLst>
            </a:custGeom>
            <a:gradFill rotWithShape="1">
              <a:gsLst>
                <a:gs pos="0">
                  <a:srgbClr val="003A89">
                    <a:alpha val="100000"/>
                  </a:srgbClr>
                </a:gs>
                <a:gs pos="100000">
                  <a:srgbClr val="C700FF">
                    <a:alpha val="100000"/>
                  </a:srgbClr>
                </a:gs>
              </a:gsLst>
              <a:lin ang="2700000"/>
            </a:gradFill>
            <a:ln w="12700">
              <a:solidFill>
                <a:srgbClr val="000000"/>
              </a:solidFill>
            </a:ln>
          </p:spPr>
          <p:txBody>
            <a:bodyPr/>
            <a:lstStyle/>
            <a:p>
              <a:endParaRPr lang="en-PK"/>
            </a:p>
          </p:txBody>
        </p:sp>
      </p:grpSp>
      <p:grpSp>
        <p:nvGrpSpPr>
          <p:cNvPr id="13" name="Group 13"/>
          <p:cNvGrpSpPr/>
          <p:nvPr/>
        </p:nvGrpSpPr>
        <p:grpSpPr>
          <a:xfrm>
            <a:off x="9485930" y="2018283"/>
            <a:ext cx="7431440" cy="6269483"/>
            <a:chOff x="0" y="0"/>
            <a:chExt cx="6768047" cy="5709816"/>
          </a:xfrm>
        </p:grpSpPr>
        <p:sp>
          <p:nvSpPr>
            <p:cNvPr id="14" name="Freeform 14"/>
            <p:cNvSpPr/>
            <p:nvPr/>
          </p:nvSpPr>
          <p:spPr>
            <a:xfrm>
              <a:off x="0" y="0"/>
              <a:ext cx="6768047" cy="5709816"/>
            </a:xfrm>
            <a:custGeom>
              <a:avLst/>
              <a:gdLst/>
              <a:ahLst/>
              <a:cxnLst/>
              <a:rect l="l" t="t" r="r" b="b"/>
              <a:pathLst>
                <a:path w="6768047" h="5709816">
                  <a:moveTo>
                    <a:pt x="3076754" y="0"/>
                  </a:moveTo>
                  <a:lnTo>
                    <a:pt x="4979929" y="0"/>
                  </a:lnTo>
                  <a:lnTo>
                    <a:pt x="6768047" y="0"/>
                  </a:lnTo>
                  <a:lnTo>
                    <a:pt x="6768047" y="4937132"/>
                  </a:lnTo>
                  <a:lnTo>
                    <a:pt x="3143081" y="5709816"/>
                  </a:lnTo>
                  <a:lnTo>
                    <a:pt x="0" y="5709816"/>
                  </a:lnTo>
                  <a:lnTo>
                    <a:pt x="0" y="3567226"/>
                  </a:lnTo>
                  <a:close/>
                </a:path>
              </a:pathLst>
            </a:custGeom>
            <a:blipFill>
              <a:blip r:embed="rId3"/>
              <a:stretch>
                <a:fillRect l="-20303" r="-20303"/>
              </a:stretch>
            </a:blipFill>
          </p:spPr>
          <p:txBody>
            <a:bodyPr/>
            <a:lstStyle/>
            <a:p>
              <a:endParaRPr lang="en-PK"/>
            </a:p>
          </p:txBody>
        </p:sp>
      </p:grpSp>
      <p:grpSp>
        <p:nvGrpSpPr>
          <p:cNvPr id="15" name="Group 15"/>
          <p:cNvGrpSpPr/>
          <p:nvPr/>
        </p:nvGrpSpPr>
        <p:grpSpPr>
          <a:xfrm>
            <a:off x="1911158" y="4550077"/>
            <a:ext cx="677751" cy="677751"/>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1911158" y="6889037"/>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Freeform 21"/>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4"/>
            <a:stretch>
              <a:fillRect/>
            </a:stretch>
          </a:blipFill>
        </p:spPr>
        <p:txBody>
          <a:bodyPr/>
          <a:lstStyle/>
          <a:p>
            <a:endParaRPr lang="en-PK"/>
          </a:p>
        </p:txBody>
      </p:sp>
      <p:grpSp>
        <p:nvGrpSpPr>
          <p:cNvPr id="22" name="Group 22"/>
          <p:cNvGrpSpPr/>
          <p:nvPr/>
        </p:nvGrpSpPr>
        <p:grpSpPr>
          <a:xfrm>
            <a:off x="1911158" y="5671390"/>
            <a:ext cx="677751" cy="67775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2868387" y="4749570"/>
            <a:ext cx="5666303" cy="323215"/>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Open Sans"/>
                <a:ea typeface="Open Sans"/>
                <a:cs typeface="Open Sans"/>
                <a:sym typeface="Open Sans"/>
              </a:rPr>
              <a:t>Replaces 'NaN' values with 'NA'.</a:t>
            </a:r>
          </a:p>
        </p:txBody>
      </p:sp>
      <p:sp>
        <p:nvSpPr>
          <p:cNvPr id="26" name="TextBox 26"/>
          <p:cNvSpPr txBox="1"/>
          <p:nvPr/>
        </p:nvSpPr>
        <p:spPr>
          <a:xfrm>
            <a:off x="2001978" y="472607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7" name="TextBox 27"/>
          <p:cNvSpPr txBox="1"/>
          <p:nvPr/>
        </p:nvSpPr>
        <p:spPr>
          <a:xfrm>
            <a:off x="2868387" y="5719699"/>
            <a:ext cx="5169314" cy="6565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Open Sans"/>
                <a:ea typeface="Open Sans"/>
                <a:cs typeface="Open Sans"/>
                <a:sym typeface="Open Sans"/>
              </a:rPr>
              <a:t>Removes duplicate entries of movies or shows.</a:t>
            </a:r>
          </a:p>
        </p:txBody>
      </p:sp>
      <p:sp>
        <p:nvSpPr>
          <p:cNvPr id="28" name="TextBox 28"/>
          <p:cNvSpPr txBox="1"/>
          <p:nvPr/>
        </p:nvSpPr>
        <p:spPr>
          <a:xfrm>
            <a:off x="2001978" y="706503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29" name="TextBox 29"/>
          <p:cNvSpPr txBox="1"/>
          <p:nvPr/>
        </p:nvSpPr>
        <p:spPr>
          <a:xfrm>
            <a:off x="1911158" y="3805222"/>
            <a:ext cx="8778117" cy="297180"/>
          </a:xfrm>
          <a:prstGeom prst="rect">
            <a:avLst/>
          </a:prstGeom>
        </p:spPr>
        <p:txBody>
          <a:bodyPr lIns="0" tIns="0" rIns="0" bIns="0" rtlCol="0" anchor="t">
            <a:spAutoFit/>
          </a:bodyPr>
          <a:lstStyle/>
          <a:p>
            <a:pPr algn="l">
              <a:lnSpc>
                <a:spcPts val="2519"/>
              </a:lnSpc>
              <a:spcBef>
                <a:spcPct val="0"/>
              </a:spcBef>
            </a:pPr>
            <a:r>
              <a:rPr lang="en-US" sz="1799" b="1">
                <a:solidFill>
                  <a:srgbClr val="C101FB"/>
                </a:solidFill>
                <a:latin typeface="Open Sans Bold"/>
                <a:ea typeface="Open Sans Bold"/>
                <a:cs typeface="Open Sans Bold"/>
                <a:sym typeface="Open Sans Bold"/>
              </a:rPr>
              <a:t>This part of the code is responsible for cleaning and preparing the dataset:</a:t>
            </a:r>
          </a:p>
        </p:txBody>
      </p:sp>
      <p:sp>
        <p:nvSpPr>
          <p:cNvPr id="30" name="TextBox 30"/>
          <p:cNvSpPr txBox="1"/>
          <p:nvPr/>
        </p:nvSpPr>
        <p:spPr>
          <a:xfrm>
            <a:off x="2908278" y="6850937"/>
            <a:ext cx="5626412" cy="6565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Open Sans"/>
                <a:ea typeface="Open Sans"/>
                <a:cs typeface="Open Sans"/>
                <a:sym typeface="Open Sans"/>
              </a:rPr>
              <a:t>Drops unnecessary columns that are not required for building the recommendation engine.</a:t>
            </a:r>
          </a:p>
        </p:txBody>
      </p:sp>
      <p:sp>
        <p:nvSpPr>
          <p:cNvPr id="31" name="TextBox 31"/>
          <p:cNvSpPr txBox="1"/>
          <p:nvPr/>
        </p:nvSpPr>
        <p:spPr>
          <a:xfrm>
            <a:off x="2001978" y="584738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2" name="TextBox 32"/>
          <p:cNvSpPr txBox="1"/>
          <p:nvPr/>
        </p:nvSpPr>
        <p:spPr>
          <a:xfrm>
            <a:off x="1911158" y="1991658"/>
            <a:ext cx="7894475" cy="1394464"/>
          </a:xfrm>
          <a:prstGeom prst="rect">
            <a:avLst/>
          </a:prstGeom>
        </p:spPr>
        <p:txBody>
          <a:bodyPr lIns="0" tIns="0" rIns="0" bIns="0" rtlCol="0" anchor="t">
            <a:spAutoFit/>
          </a:bodyPr>
          <a:lstStyle/>
          <a:p>
            <a:pPr algn="l">
              <a:lnSpc>
                <a:spcPts val="11339"/>
              </a:lnSpc>
              <a:spcBef>
                <a:spcPct val="0"/>
              </a:spcBef>
            </a:pPr>
            <a:r>
              <a:rPr lang="en-US" sz="8099">
                <a:solidFill>
                  <a:srgbClr val="C101FB"/>
                </a:solidFill>
                <a:latin typeface="Bebas Neue Cyrillic"/>
                <a:ea typeface="Bebas Neue Cyrillic"/>
                <a:cs typeface="Bebas Neue Cyrillic"/>
                <a:sym typeface="Bebas Neue Cyrillic"/>
              </a:rPr>
              <a:t>Data cleaning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851660"/>
          </a:xfrm>
          <a:custGeom>
            <a:avLst/>
            <a:gdLst/>
            <a:ahLst/>
            <a:cxnLst/>
            <a:rect l="l" t="t" r="r" b="b"/>
            <a:pathLst>
              <a:path w="18288000" h="1851660">
                <a:moveTo>
                  <a:pt x="0" y="0"/>
                </a:moveTo>
                <a:lnTo>
                  <a:pt x="18288000" y="0"/>
                </a:lnTo>
                <a:lnTo>
                  <a:pt x="18288000" y="1851660"/>
                </a:lnTo>
                <a:lnTo>
                  <a:pt x="0" y="1851660"/>
                </a:lnTo>
                <a:lnTo>
                  <a:pt x="0" y="0"/>
                </a:lnTo>
                <a:close/>
              </a:path>
            </a:pathLst>
          </a:custGeom>
          <a:blipFill>
            <a:blip r:embed="rId2"/>
            <a:stretch>
              <a:fillRect/>
            </a:stretch>
          </a:blipFill>
        </p:spPr>
        <p:txBody>
          <a:bodyPr/>
          <a:lstStyle/>
          <a:p>
            <a:endParaRPr lang="en-PK"/>
          </a:p>
        </p:txBody>
      </p:sp>
      <p:sp>
        <p:nvSpPr>
          <p:cNvPr id="3" name="Freeform 3"/>
          <p:cNvSpPr/>
          <p:nvPr/>
        </p:nvSpPr>
        <p:spPr>
          <a:xfrm>
            <a:off x="0" y="1851660"/>
            <a:ext cx="18288000" cy="7086600"/>
          </a:xfrm>
          <a:custGeom>
            <a:avLst/>
            <a:gdLst/>
            <a:ahLst/>
            <a:cxnLst/>
            <a:rect l="l" t="t" r="r" b="b"/>
            <a:pathLst>
              <a:path w="18288000" h="7086600">
                <a:moveTo>
                  <a:pt x="0" y="0"/>
                </a:moveTo>
                <a:lnTo>
                  <a:pt x="18288000" y="0"/>
                </a:lnTo>
                <a:lnTo>
                  <a:pt x="18288000" y="7086600"/>
                </a:lnTo>
                <a:lnTo>
                  <a:pt x="0" y="7086600"/>
                </a:lnTo>
                <a:lnTo>
                  <a:pt x="0" y="0"/>
                </a:lnTo>
                <a:close/>
              </a:path>
            </a:pathLst>
          </a:custGeom>
          <a:blipFill>
            <a:blip r:embed="rId3"/>
            <a:stretch>
              <a:fillRect/>
            </a:stretch>
          </a:blipFill>
        </p:spPr>
        <p:txBody>
          <a:bodyPr/>
          <a:lstStyle/>
          <a:p>
            <a:endParaRPr lang="en-PK"/>
          </a:p>
        </p:txBody>
      </p:sp>
      <p:sp>
        <p:nvSpPr>
          <p:cNvPr id="4" name="Freeform 4"/>
          <p:cNvSpPr/>
          <p:nvPr/>
        </p:nvSpPr>
        <p:spPr>
          <a:xfrm>
            <a:off x="0" y="8938260"/>
            <a:ext cx="18288000" cy="996633"/>
          </a:xfrm>
          <a:custGeom>
            <a:avLst/>
            <a:gdLst/>
            <a:ahLst/>
            <a:cxnLst/>
            <a:rect l="l" t="t" r="r" b="b"/>
            <a:pathLst>
              <a:path w="18288000" h="996633">
                <a:moveTo>
                  <a:pt x="0" y="0"/>
                </a:moveTo>
                <a:lnTo>
                  <a:pt x="18288000" y="0"/>
                </a:lnTo>
                <a:lnTo>
                  <a:pt x="18288000" y="996633"/>
                </a:lnTo>
                <a:lnTo>
                  <a:pt x="0" y="996633"/>
                </a:lnTo>
                <a:lnTo>
                  <a:pt x="0" y="0"/>
                </a:lnTo>
                <a:close/>
              </a:path>
            </a:pathLst>
          </a:custGeom>
          <a:blipFill>
            <a:blip r:embed="rId4"/>
            <a:stretch>
              <a:fillRect t="-41520" b="-12158"/>
            </a:stretch>
          </a:blipFill>
        </p:spPr>
        <p:txBody>
          <a:bodyPr/>
          <a:lstStyle/>
          <a:p>
            <a:endParaRPr lang="en-PK"/>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53D">
                <a:alpha val="100000"/>
              </a:srgbClr>
            </a:gs>
            <a:gs pos="100000">
              <a:srgbClr val="0C001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8119337" y="7969812"/>
            <a:ext cx="168663" cy="1288488"/>
            <a:chOff x="0" y="0"/>
            <a:chExt cx="229432" cy="1752723"/>
          </a:xfrm>
        </p:grpSpPr>
        <p:sp>
          <p:nvSpPr>
            <p:cNvPr id="3" name="Freeform 3"/>
            <p:cNvSpPr/>
            <p:nvPr/>
          </p:nvSpPr>
          <p:spPr>
            <a:xfrm>
              <a:off x="0" y="0"/>
              <a:ext cx="229432" cy="1752723"/>
            </a:xfrm>
            <a:custGeom>
              <a:avLst/>
              <a:gdLst/>
              <a:ahLst/>
              <a:cxnLst/>
              <a:rect l="l" t="t" r="r" b="b"/>
              <a:pathLst>
                <a:path w="229432" h="1752723">
                  <a:moveTo>
                    <a:pt x="0" y="0"/>
                  </a:moveTo>
                  <a:lnTo>
                    <a:pt x="229432" y="0"/>
                  </a:lnTo>
                  <a:lnTo>
                    <a:pt x="229432" y="1752723"/>
                  </a:lnTo>
                  <a:lnTo>
                    <a:pt x="0" y="1752723"/>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4" name="TextBox 4"/>
            <p:cNvSpPr txBox="1"/>
            <p:nvPr/>
          </p:nvSpPr>
          <p:spPr>
            <a:xfrm>
              <a:off x="0" y="-38100"/>
              <a:ext cx="229432" cy="17908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06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1794361"/>
            <a:ext cx="8402462" cy="8502164"/>
            <a:chOff x="0" y="0"/>
            <a:chExt cx="6314339" cy="6389263"/>
          </a:xfrm>
        </p:grpSpPr>
        <p:sp>
          <p:nvSpPr>
            <p:cNvPr id="9" name="Freeform 9"/>
            <p:cNvSpPr/>
            <p:nvPr/>
          </p:nvSpPr>
          <p:spPr>
            <a:xfrm>
              <a:off x="0" y="0"/>
              <a:ext cx="6314339" cy="6389263"/>
            </a:xfrm>
            <a:custGeom>
              <a:avLst/>
              <a:gdLst/>
              <a:ahLst/>
              <a:cxnLst/>
              <a:rect l="l" t="t" r="r" b="b"/>
              <a:pathLst>
                <a:path w="6314339" h="6389263">
                  <a:moveTo>
                    <a:pt x="0" y="1214368"/>
                  </a:moveTo>
                  <a:lnTo>
                    <a:pt x="946756" y="133027"/>
                  </a:lnTo>
                  <a:lnTo>
                    <a:pt x="5367582" y="0"/>
                  </a:lnTo>
                  <a:lnTo>
                    <a:pt x="6314339" y="3066214"/>
                  </a:lnTo>
                  <a:lnTo>
                    <a:pt x="5826496" y="5273677"/>
                  </a:lnTo>
                  <a:lnTo>
                    <a:pt x="6245962" y="6389263"/>
                  </a:lnTo>
                  <a:lnTo>
                    <a:pt x="0" y="6389263"/>
                  </a:lnTo>
                  <a:close/>
                </a:path>
              </a:pathLst>
            </a:custGeom>
            <a:gradFill rotWithShape="1">
              <a:gsLst>
                <a:gs pos="0">
                  <a:srgbClr val="003A89">
                    <a:alpha val="100000"/>
                  </a:srgbClr>
                </a:gs>
                <a:gs pos="100000">
                  <a:srgbClr val="C700FF">
                    <a:alpha val="100000"/>
                  </a:srgbClr>
                </a:gs>
              </a:gsLst>
              <a:lin ang="2700000"/>
            </a:gradFill>
            <a:ln w="12700">
              <a:solidFill>
                <a:srgbClr val="000000"/>
              </a:solidFill>
            </a:ln>
          </p:spPr>
          <p:txBody>
            <a:bodyPr/>
            <a:lstStyle/>
            <a:p>
              <a:endParaRPr lang="en-PK"/>
            </a:p>
          </p:txBody>
        </p:sp>
      </p:grpSp>
      <p:sp>
        <p:nvSpPr>
          <p:cNvPr id="10" name="Freeform 10"/>
          <p:cNvSpPr/>
          <p:nvPr/>
        </p:nvSpPr>
        <p:spPr>
          <a:xfrm>
            <a:off x="15879283" y="766647"/>
            <a:ext cx="4817434" cy="4817434"/>
          </a:xfrm>
          <a:custGeom>
            <a:avLst/>
            <a:gdLst/>
            <a:ahLst/>
            <a:cxnLst/>
            <a:rect l="l" t="t" r="r" b="b"/>
            <a:pathLst>
              <a:path w="4817434" h="4817434">
                <a:moveTo>
                  <a:pt x="0" y="0"/>
                </a:moveTo>
                <a:lnTo>
                  <a:pt x="4817434" y="0"/>
                </a:lnTo>
                <a:lnTo>
                  <a:pt x="4817434" y="4817434"/>
                </a:lnTo>
                <a:lnTo>
                  <a:pt x="0" y="4817434"/>
                </a:lnTo>
                <a:lnTo>
                  <a:pt x="0" y="0"/>
                </a:lnTo>
                <a:close/>
              </a:path>
            </a:pathLst>
          </a:custGeom>
          <a:blipFill>
            <a:blip r:embed="rId2">
              <a:alphaModFix amt="43999"/>
            </a:blip>
            <a:stretch>
              <a:fillRect/>
            </a:stretch>
          </a:blipFill>
        </p:spPr>
        <p:txBody>
          <a:bodyPr/>
          <a:lstStyle/>
          <a:p>
            <a:endParaRPr lang="en-PK"/>
          </a:p>
        </p:txBody>
      </p:sp>
      <p:sp>
        <p:nvSpPr>
          <p:cNvPr id="11" name="Freeform 11"/>
          <p:cNvSpPr/>
          <p:nvPr/>
        </p:nvSpPr>
        <p:spPr>
          <a:xfrm>
            <a:off x="3700611" y="-1967240"/>
            <a:ext cx="3504866" cy="3504866"/>
          </a:xfrm>
          <a:custGeom>
            <a:avLst/>
            <a:gdLst/>
            <a:ahLst/>
            <a:cxnLst/>
            <a:rect l="l" t="t" r="r" b="b"/>
            <a:pathLst>
              <a:path w="3504866" h="3504866">
                <a:moveTo>
                  <a:pt x="0" y="0"/>
                </a:moveTo>
                <a:lnTo>
                  <a:pt x="3504866" y="0"/>
                </a:lnTo>
                <a:lnTo>
                  <a:pt x="3504866" y="3504867"/>
                </a:lnTo>
                <a:lnTo>
                  <a:pt x="0" y="3504867"/>
                </a:lnTo>
                <a:lnTo>
                  <a:pt x="0" y="0"/>
                </a:lnTo>
                <a:close/>
              </a:path>
            </a:pathLst>
          </a:custGeom>
          <a:blipFill>
            <a:blip r:embed="rId2">
              <a:alphaModFix amt="43999"/>
            </a:blip>
            <a:stretch>
              <a:fillRect/>
            </a:stretch>
          </a:blipFill>
        </p:spPr>
        <p:txBody>
          <a:bodyPr/>
          <a:lstStyle/>
          <a:p>
            <a:endParaRPr lang="en-PK"/>
          </a:p>
        </p:txBody>
      </p:sp>
      <p:grpSp>
        <p:nvGrpSpPr>
          <p:cNvPr id="12" name="Group 12"/>
          <p:cNvGrpSpPr/>
          <p:nvPr/>
        </p:nvGrpSpPr>
        <p:grpSpPr>
          <a:xfrm>
            <a:off x="0" y="2098416"/>
            <a:ext cx="8115300" cy="8198109"/>
            <a:chOff x="0" y="0"/>
            <a:chExt cx="6098540" cy="6160770"/>
          </a:xfrm>
        </p:grpSpPr>
        <p:sp>
          <p:nvSpPr>
            <p:cNvPr id="13" name="Freeform 13"/>
            <p:cNvSpPr/>
            <p:nvPr/>
          </p:nvSpPr>
          <p:spPr>
            <a:xfrm>
              <a:off x="0" y="0"/>
              <a:ext cx="6098540" cy="6160770"/>
            </a:xfrm>
            <a:custGeom>
              <a:avLst/>
              <a:gdLst/>
              <a:ahLst/>
              <a:cxnLst/>
              <a:rect l="l" t="t" r="r" b="b"/>
              <a:pathLst>
                <a:path w="6098540" h="6160770">
                  <a:moveTo>
                    <a:pt x="0" y="1170940"/>
                  </a:moveTo>
                  <a:lnTo>
                    <a:pt x="914400" y="128270"/>
                  </a:lnTo>
                  <a:lnTo>
                    <a:pt x="5184140" y="0"/>
                  </a:lnTo>
                  <a:lnTo>
                    <a:pt x="6098540" y="2956560"/>
                  </a:lnTo>
                  <a:lnTo>
                    <a:pt x="5627370" y="5085080"/>
                  </a:lnTo>
                  <a:lnTo>
                    <a:pt x="6032500" y="6160770"/>
                  </a:lnTo>
                  <a:lnTo>
                    <a:pt x="0" y="6160770"/>
                  </a:lnTo>
                  <a:close/>
                </a:path>
              </a:pathLst>
            </a:custGeom>
            <a:blipFill>
              <a:blip r:embed="rId3"/>
              <a:stretch>
                <a:fillRect l="-39795" r="-39795"/>
              </a:stretch>
            </a:blipFill>
          </p:spPr>
          <p:txBody>
            <a:bodyPr/>
            <a:lstStyle/>
            <a:p>
              <a:endParaRPr lang="en-PK"/>
            </a:p>
          </p:txBody>
        </p:sp>
      </p:grpSp>
      <p:grpSp>
        <p:nvGrpSpPr>
          <p:cNvPr id="14" name="Group 14"/>
          <p:cNvGrpSpPr/>
          <p:nvPr/>
        </p:nvGrpSpPr>
        <p:grpSpPr>
          <a:xfrm>
            <a:off x="9304072" y="4137705"/>
            <a:ext cx="479208" cy="479208"/>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7" name="Group 17"/>
          <p:cNvGrpSpPr/>
          <p:nvPr/>
        </p:nvGrpSpPr>
        <p:grpSpPr>
          <a:xfrm>
            <a:off x="9304072" y="4804625"/>
            <a:ext cx="479208" cy="479208"/>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0" name="Freeform 20"/>
          <p:cNvSpPr/>
          <p:nvPr/>
        </p:nvSpPr>
        <p:spPr>
          <a:xfrm>
            <a:off x="427525" y="245781"/>
            <a:ext cx="954913" cy="537139"/>
          </a:xfrm>
          <a:custGeom>
            <a:avLst/>
            <a:gdLst/>
            <a:ahLst/>
            <a:cxnLst/>
            <a:rect l="l" t="t" r="r" b="b"/>
            <a:pathLst>
              <a:path w="954913" h="537139">
                <a:moveTo>
                  <a:pt x="0" y="0"/>
                </a:moveTo>
                <a:lnTo>
                  <a:pt x="954913" y="0"/>
                </a:lnTo>
                <a:lnTo>
                  <a:pt x="954913" y="537138"/>
                </a:lnTo>
                <a:lnTo>
                  <a:pt x="0" y="537138"/>
                </a:lnTo>
                <a:lnTo>
                  <a:pt x="0" y="0"/>
                </a:lnTo>
                <a:close/>
              </a:path>
            </a:pathLst>
          </a:custGeom>
          <a:blipFill>
            <a:blip r:embed="rId4"/>
            <a:stretch>
              <a:fillRect/>
            </a:stretch>
          </a:blipFill>
        </p:spPr>
        <p:txBody>
          <a:bodyPr/>
          <a:lstStyle/>
          <a:p>
            <a:endParaRPr lang="en-PK"/>
          </a:p>
        </p:txBody>
      </p:sp>
      <p:grpSp>
        <p:nvGrpSpPr>
          <p:cNvPr id="21" name="Group 21"/>
          <p:cNvGrpSpPr/>
          <p:nvPr/>
        </p:nvGrpSpPr>
        <p:grpSpPr>
          <a:xfrm>
            <a:off x="9304072" y="5474333"/>
            <a:ext cx="479208" cy="479208"/>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4" name="Group 24"/>
          <p:cNvGrpSpPr/>
          <p:nvPr/>
        </p:nvGrpSpPr>
        <p:grpSpPr>
          <a:xfrm>
            <a:off x="9304072" y="6286916"/>
            <a:ext cx="479208" cy="479208"/>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7" name="Group 27"/>
          <p:cNvGrpSpPr/>
          <p:nvPr/>
        </p:nvGrpSpPr>
        <p:grpSpPr>
          <a:xfrm>
            <a:off x="9304072" y="6956624"/>
            <a:ext cx="479208" cy="479208"/>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30" name="Group 30"/>
          <p:cNvGrpSpPr/>
          <p:nvPr/>
        </p:nvGrpSpPr>
        <p:grpSpPr>
          <a:xfrm>
            <a:off x="9304072" y="7626332"/>
            <a:ext cx="479208" cy="479208"/>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3A89">
                    <a:alpha val="100000"/>
                  </a:srgbClr>
                </a:gs>
                <a:gs pos="100000">
                  <a:srgbClr val="C700FF">
                    <a:alpha val="100000"/>
                  </a:srgbClr>
                </a:gs>
              </a:gsLst>
              <a:lin ang="2700000"/>
            </a:gradFill>
          </p:spPr>
          <p:txBody>
            <a:bodyPr/>
            <a:lstStyle/>
            <a:p>
              <a:endParaRPr lang="en-PK"/>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3" name="TextBox 33"/>
          <p:cNvSpPr txBox="1"/>
          <p:nvPr/>
        </p:nvSpPr>
        <p:spPr>
          <a:xfrm>
            <a:off x="10289545" y="2314866"/>
            <a:ext cx="5714461" cy="1193800"/>
          </a:xfrm>
          <a:prstGeom prst="rect">
            <a:avLst/>
          </a:prstGeom>
        </p:spPr>
        <p:txBody>
          <a:bodyPr lIns="0" tIns="0" rIns="0" bIns="0" rtlCol="0" anchor="t">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Data visualization</a:t>
            </a:r>
          </a:p>
        </p:txBody>
      </p:sp>
      <p:sp>
        <p:nvSpPr>
          <p:cNvPr id="34" name="TextBox 34"/>
          <p:cNvSpPr txBox="1"/>
          <p:nvPr/>
        </p:nvSpPr>
        <p:spPr>
          <a:xfrm>
            <a:off x="9368287" y="4253775"/>
            <a:ext cx="350778" cy="218494"/>
          </a:xfrm>
          <a:prstGeom prst="rect">
            <a:avLst/>
          </a:prstGeom>
        </p:spPr>
        <p:txBody>
          <a:bodyPr lIns="0" tIns="0" rIns="0" bIns="0" rtlCol="0" anchor="t">
            <a:spAutoFit/>
          </a:bodyPr>
          <a:lstStyle/>
          <a:p>
            <a:pPr algn="ctr">
              <a:lnSpc>
                <a:spcPts val="1781"/>
              </a:lnSpc>
              <a:spcBef>
                <a:spcPct val="0"/>
              </a:spcBef>
            </a:pPr>
            <a:r>
              <a:rPr lang="en-US" sz="1272" b="1">
                <a:solidFill>
                  <a:srgbClr val="FFFFFF"/>
                </a:solidFill>
                <a:latin typeface="Open Sans Bold"/>
                <a:ea typeface="Open Sans Bold"/>
                <a:cs typeface="Open Sans Bold"/>
                <a:sym typeface="Open Sans Bold"/>
              </a:rPr>
              <a:t>01</a:t>
            </a:r>
          </a:p>
        </p:txBody>
      </p:sp>
      <p:sp>
        <p:nvSpPr>
          <p:cNvPr id="35" name="TextBox 35"/>
          <p:cNvSpPr txBox="1"/>
          <p:nvPr/>
        </p:nvSpPr>
        <p:spPr>
          <a:xfrm>
            <a:off x="10289545" y="4212583"/>
            <a:ext cx="5711319" cy="4069080"/>
          </a:xfrm>
          <a:prstGeom prst="rect">
            <a:avLst/>
          </a:prstGeom>
        </p:spPr>
        <p:txBody>
          <a:bodyPr lIns="0" tIns="0" rIns="0" bIns="0" rtlCol="0" anchor="t">
            <a:spAutoFit/>
          </a:bodyPr>
          <a:lstStyle/>
          <a:p>
            <a:pPr algn="l">
              <a:lnSpc>
                <a:spcPts val="2519"/>
              </a:lnSpc>
            </a:pPr>
            <a:r>
              <a:rPr lang="en-US" sz="1799">
                <a:solidFill>
                  <a:srgbClr val="FFFFFF"/>
                </a:solidFill>
                <a:latin typeface="Open Sans"/>
                <a:ea typeface="Open Sans"/>
                <a:cs typeface="Open Sans"/>
                <a:sym typeface="Open Sans"/>
              </a:rPr>
              <a:t>Displays the ratio of movies to TV shows.</a:t>
            </a:r>
          </a:p>
          <a:p>
            <a:pPr algn="l">
              <a:lnSpc>
                <a:spcPts val="2519"/>
              </a:lnSpc>
            </a:pPr>
            <a:endParaRPr lang="en-US" sz="1799">
              <a:solidFill>
                <a:srgbClr val="FFFFFF"/>
              </a:solidFill>
              <a:latin typeface="Open Sans"/>
              <a:ea typeface="Open Sans"/>
              <a:cs typeface="Open Sans"/>
              <a:sym typeface="Open Sans"/>
            </a:endParaRPr>
          </a:p>
          <a:p>
            <a:pPr algn="l">
              <a:lnSpc>
                <a:spcPts val="2519"/>
              </a:lnSpc>
            </a:pPr>
            <a:r>
              <a:rPr lang="en-US" sz="1799">
                <a:solidFill>
                  <a:srgbClr val="FFFFFF"/>
                </a:solidFill>
                <a:latin typeface="Open Sans"/>
                <a:ea typeface="Open Sans"/>
                <a:cs typeface="Open Sans"/>
                <a:sym typeface="Open Sans"/>
              </a:rPr>
              <a:t>Visualizes the months when most movies are added.</a:t>
            </a:r>
          </a:p>
          <a:p>
            <a:pPr algn="l">
              <a:lnSpc>
                <a:spcPts val="2519"/>
              </a:lnSpc>
            </a:pPr>
            <a:endParaRPr lang="en-US" sz="1799">
              <a:solidFill>
                <a:srgbClr val="FFFFFF"/>
              </a:solidFill>
              <a:latin typeface="Open Sans"/>
              <a:ea typeface="Open Sans"/>
              <a:cs typeface="Open Sans"/>
              <a:sym typeface="Open Sans"/>
            </a:endParaRPr>
          </a:p>
          <a:p>
            <a:pPr algn="l">
              <a:lnSpc>
                <a:spcPts val="2519"/>
              </a:lnSpc>
            </a:pPr>
            <a:r>
              <a:rPr lang="en-US" sz="1799">
                <a:solidFill>
                  <a:srgbClr val="FFFFFF"/>
                </a:solidFill>
                <a:latin typeface="Open Sans"/>
                <a:ea typeface="Open Sans"/>
                <a:cs typeface="Open Sans"/>
                <a:sym typeface="Open Sans"/>
              </a:rPr>
              <a:t>Examines the distribution of movies/TV shows across 10 countries.</a:t>
            </a:r>
          </a:p>
          <a:p>
            <a:pPr algn="l">
              <a:lnSpc>
                <a:spcPts val="2519"/>
              </a:lnSpc>
            </a:pPr>
            <a:endParaRPr lang="en-US" sz="1799">
              <a:solidFill>
                <a:srgbClr val="FFFFFF"/>
              </a:solidFill>
              <a:latin typeface="Open Sans"/>
              <a:ea typeface="Open Sans"/>
              <a:cs typeface="Open Sans"/>
              <a:sym typeface="Open Sans"/>
            </a:endParaRPr>
          </a:p>
          <a:p>
            <a:pPr algn="l">
              <a:lnSpc>
                <a:spcPts val="2519"/>
              </a:lnSpc>
            </a:pPr>
            <a:r>
              <a:rPr lang="en-US" sz="1799">
                <a:solidFill>
                  <a:srgbClr val="FFFFFF"/>
                </a:solidFill>
                <a:latin typeface="Open Sans"/>
                <a:ea typeface="Open Sans"/>
                <a:cs typeface="Open Sans"/>
                <a:sym typeface="Open Sans"/>
              </a:rPr>
              <a:t>Analyzes content based on ratings.</a:t>
            </a:r>
          </a:p>
          <a:p>
            <a:pPr algn="l">
              <a:lnSpc>
                <a:spcPts val="2519"/>
              </a:lnSpc>
            </a:pPr>
            <a:endParaRPr lang="en-US" sz="1799">
              <a:solidFill>
                <a:srgbClr val="FFFFFF"/>
              </a:solidFill>
              <a:latin typeface="Open Sans"/>
              <a:ea typeface="Open Sans"/>
              <a:cs typeface="Open Sans"/>
              <a:sym typeface="Open Sans"/>
            </a:endParaRPr>
          </a:p>
          <a:p>
            <a:pPr algn="l">
              <a:lnSpc>
                <a:spcPts val="2519"/>
              </a:lnSpc>
            </a:pPr>
            <a:r>
              <a:rPr lang="en-US" sz="1799">
                <a:solidFill>
                  <a:srgbClr val="FFFFFF"/>
                </a:solidFill>
                <a:latin typeface="Open Sans"/>
                <a:ea typeface="Open Sans"/>
                <a:cs typeface="Open Sans"/>
                <a:sym typeface="Open Sans"/>
              </a:rPr>
              <a:t>Visualizes the distribution of content by genre.</a:t>
            </a:r>
          </a:p>
          <a:p>
            <a:pPr algn="l">
              <a:lnSpc>
                <a:spcPts val="2519"/>
              </a:lnSpc>
            </a:pPr>
            <a:endParaRPr lang="en-US" sz="1799">
              <a:solidFill>
                <a:srgbClr val="FFFFFF"/>
              </a:solidFill>
              <a:latin typeface="Open Sans"/>
              <a:ea typeface="Open Sans"/>
              <a:cs typeface="Open Sans"/>
              <a:sym typeface="Open Sans"/>
            </a:endParaRPr>
          </a:p>
          <a:p>
            <a:pPr algn="l">
              <a:lnSpc>
                <a:spcPts val="2519"/>
              </a:lnSpc>
            </a:pPr>
            <a:r>
              <a:rPr lang="en-US" sz="1799">
                <a:solidFill>
                  <a:srgbClr val="FFFFFF"/>
                </a:solidFill>
                <a:latin typeface="Open Sans"/>
                <a:ea typeface="Open Sans"/>
                <a:cs typeface="Open Sans"/>
                <a:sym typeface="Open Sans"/>
              </a:rPr>
              <a:t>Highlights the top 5 directors by content quantity.</a:t>
            </a:r>
          </a:p>
          <a:p>
            <a:pPr algn="l">
              <a:lnSpc>
                <a:spcPts val="2519"/>
              </a:lnSpc>
              <a:spcBef>
                <a:spcPct val="0"/>
              </a:spcBef>
            </a:pPr>
            <a:endParaRPr lang="en-US" sz="1799">
              <a:solidFill>
                <a:srgbClr val="FFFFFF"/>
              </a:solidFill>
              <a:latin typeface="Open Sans"/>
              <a:ea typeface="Open Sans"/>
              <a:cs typeface="Open Sans"/>
              <a:sym typeface="Open Sans"/>
            </a:endParaRPr>
          </a:p>
        </p:txBody>
      </p:sp>
      <p:sp>
        <p:nvSpPr>
          <p:cNvPr id="36" name="TextBox 36"/>
          <p:cNvSpPr txBox="1"/>
          <p:nvPr/>
        </p:nvSpPr>
        <p:spPr>
          <a:xfrm>
            <a:off x="9368287" y="4920694"/>
            <a:ext cx="350778" cy="218494"/>
          </a:xfrm>
          <a:prstGeom prst="rect">
            <a:avLst/>
          </a:prstGeom>
        </p:spPr>
        <p:txBody>
          <a:bodyPr lIns="0" tIns="0" rIns="0" bIns="0" rtlCol="0" anchor="t">
            <a:spAutoFit/>
          </a:bodyPr>
          <a:lstStyle/>
          <a:p>
            <a:pPr algn="ctr">
              <a:lnSpc>
                <a:spcPts val="1781"/>
              </a:lnSpc>
              <a:spcBef>
                <a:spcPct val="0"/>
              </a:spcBef>
            </a:pPr>
            <a:r>
              <a:rPr lang="en-US" sz="1272" b="1">
                <a:solidFill>
                  <a:srgbClr val="FFFFFF"/>
                </a:solidFill>
                <a:latin typeface="Open Sans Bold"/>
                <a:ea typeface="Open Sans Bold"/>
                <a:cs typeface="Open Sans Bold"/>
                <a:sym typeface="Open Sans Bold"/>
              </a:rPr>
              <a:t>02</a:t>
            </a:r>
          </a:p>
        </p:txBody>
      </p:sp>
      <p:sp>
        <p:nvSpPr>
          <p:cNvPr id="37" name="TextBox 37"/>
          <p:cNvSpPr txBox="1"/>
          <p:nvPr/>
        </p:nvSpPr>
        <p:spPr>
          <a:xfrm>
            <a:off x="9368287" y="5590402"/>
            <a:ext cx="350778" cy="218494"/>
          </a:xfrm>
          <a:prstGeom prst="rect">
            <a:avLst/>
          </a:prstGeom>
        </p:spPr>
        <p:txBody>
          <a:bodyPr lIns="0" tIns="0" rIns="0" bIns="0" rtlCol="0" anchor="t">
            <a:spAutoFit/>
          </a:bodyPr>
          <a:lstStyle/>
          <a:p>
            <a:pPr algn="ctr">
              <a:lnSpc>
                <a:spcPts val="1781"/>
              </a:lnSpc>
              <a:spcBef>
                <a:spcPct val="0"/>
              </a:spcBef>
            </a:pPr>
            <a:r>
              <a:rPr lang="en-US" sz="1272" b="1">
                <a:solidFill>
                  <a:srgbClr val="FFFFFF"/>
                </a:solidFill>
                <a:latin typeface="Open Sans Bold"/>
                <a:ea typeface="Open Sans Bold"/>
                <a:cs typeface="Open Sans Bold"/>
                <a:sym typeface="Open Sans Bold"/>
              </a:rPr>
              <a:t>03</a:t>
            </a:r>
          </a:p>
        </p:txBody>
      </p:sp>
      <p:sp>
        <p:nvSpPr>
          <p:cNvPr id="38" name="TextBox 38"/>
          <p:cNvSpPr txBox="1"/>
          <p:nvPr/>
        </p:nvSpPr>
        <p:spPr>
          <a:xfrm>
            <a:off x="9368287" y="6402985"/>
            <a:ext cx="350778" cy="218494"/>
          </a:xfrm>
          <a:prstGeom prst="rect">
            <a:avLst/>
          </a:prstGeom>
        </p:spPr>
        <p:txBody>
          <a:bodyPr lIns="0" tIns="0" rIns="0" bIns="0" rtlCol="0" anchor="t">
            <a:spAutoFit/>
          </a:bodyPr>
          <a:lstStyle/>
          <a:p>
            <a:pPr algn="ctr">
              <a:lnSpc>
                <a:spcPts val="1781"/>
              </a:lnSpc>
              <a:spcBef>
                <a:spcPct val="0"/>
              </a:spcBef>
            </a:pPr>
            <a:r>
              <a:rPr lang="en-US" sz="1272" b="1">
                <a:solidFill>
                  <a:srgbClr val="FFFFFF"/>
                </a:solidFill>
                <a:latin typeface="Open Sans Bold"/>
                <a:ea typeface="Open Sans Bold"/>
                <a:cs typeface="Open Sans Bold"/>
                <a:sym typeface="Open Sans Bold"/>
              </a:rPr>
              <a:t>04</a:t>
            </a:r>
          </a:p>
        </p:txBody>
      </p:sp>
      <p:sp>
        <p:nvSpPr>
          <p:cNvPr id="39" name="TextBox 39"/>
          <p:cNvSpPr txBox="1"/>
          <p:nvPr/>
        </p:nvSpPr>
        <p:spPr>
          <a:xfrm>
            <a:off x="9368287" y="7072693"/>
            <a:ext cx="350778" cy="218494"/>
          </a:xfrm>
          <a:prstGeom prst="rect">
            <a:avLst/>
          </a:prstGeom>
        </p:spPr>
        <p:txBody>
          <a:bodyPr lIns="0" tIns="0" rIns="0" bIns="0" rtlCol="0" anchor="t">
            <a:spAutoFit/>
          </a:bodyPr>
          <a:lstStyle/>
          <a:p>
            <a:pPr algn="ctr">
              <a:lnSpc>
                <a:spcPts val="1781"/>
              </a:lnSpc>
              <a:spcBef>
                <a:spcPct val="0"/>
              </a:spcBef>
            </a:pPr>
            <a:r>
              <a:rPr lang="en-US" sz="1272" b="1">
                <a:solidFill>
                  <a:srgbClr val="FFFFFF"/>
                </a:solidFill>
                <a:latin typeface="Open Sans Bold"/>
                <a:ea typeface="Open Sans Bold"/>
                <a:cs typeface="Open Sans Bold"/>
                <a:sym typeface="Open Sans Bold"/>
              </a:rPr>
              <a:t>05</a:t>
            </a:r>
          </a:p>
        </p:txBody>
      </p:sp>
      <p:sp>
        <p:nvSpPr>
          <p:cNvPr id="40" name="TextBox 40"/>
          <p:cNvSpPr txBox="1"/>
          <p:nvPr/>
        </p:nvSpPr>
        <p:spPr>
          <a:xfrm>
            <a:off x="9368287" y="7742401"/>
            <a:ext cx="350778" cy="218494"/>
          </a:xfrm>
          <a:prstGeom prst="rect">
            <a:avLst/>
          </a:prstGeom>
        </p:spPr>
        <p:txBody>
          <a:bodyPr lIns="0" tIns="0" rIns="0" bIns="0" rtlCol="0" anchor="t">
            <a:spAutoFit/>
          </a:bodyPr>
          <a:lstStyle/>
          <a:p>
            <a:pPr algn="ctr">
              <a:lnSpc>
                <a:spcPts val="1781"/>
              </a:lnSpc>
              <a:spcBef>
                <a:spcPct val="0"/>
              </a:spcBef>
            </a:pPr>
            <a:r>
              <a:rPr lang="en-US" sz="1272" b="1">
                <a:solidFill>
                  <a:srgbClr val="FFFFFF"/>
                </a:solidFill>
                <a:latin typeface="Open Sans Bold"/>
                <a:ea typeface="Open Sans Bold"/>
                <a:cs typeface="Open Sans Bold"/>
                <a:sym typeface="Open Sans Bold"/>
              </a:rPr>
              <a:t>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60220"/>
          </a:xfrm>
          <a:custGeom>
            <a:avLst/>
            <a:gdLst/>
            <a:ahLst/>
            <a:cxnLst/>
            <a:rect l="l" t="t" r="r" b="b"/>
            <a:pathLst>
              <a:path w="18288000" h="1760220">
                <a:moveTo>
                  <a:pt x="0" y="0"/>
                </a:moveTo>
                <a:lnTo>
                  <a:pt x="18288000" y="0"/>
                </a:lnTo>
                <a:lnTo>
                  <a:pt x="18288000" y="1760220"/>
                </a:lnTo>
                <a:lnTo>
                  <a:pt x="0" y="1760220"/>
                </a:lnTo>
                <a:lnTo>
                  <a:pt x="0" y="0"/>
                </a:lnTo>
                <a:close/>
              </a:path>
            </a:pathLst>
          </a:custGeom>
          <a:blipFill>
            <a:blip r:embed="rId2"/>
            <a:stretch>
              <a:fillRect/>
            </a:stretch>
          </a:blipFill>
        </p:spPr>
        <p:txBody>
          <a:bodyPr/>
          <a:lstStyle/>
          <a:p>
            <a:endParaRPr lang="en-PK"/>
          </a:p>
        </p:txBody>
      </p:sp>
      <p:sp>
        <p:nvSpPr>
          <p:cNvPr id="3" name="Freeform 3"/>
          <p:cNvSpPr/>
          <p:nvPr/>
        </p:nvSpPr>
        <p:spPr>
          <a:xfrm>
            <a:off x="4672641" y="2184333"/>
            <a:ext cx="8942718" cy="7774203"/>
          </a:xfrm>
          <a:custGeom>
            <a:avLst/>
            <a:gdLst/>
            <a:ahLst/>
            <a:cxnLst/>
            <a:rect l="l" t="t" r="r" b="b"/>
            <a:pathLst>
              <a:path w="8942718" h="7774203">
                <a:moveTo>
                  <a:pt x="0" y="0"/>
                </a:moveTo>
                <a:lnTo>
                  <a:pt x="8942718" y="0"/>
                </a:lnTo>
                <a:lnTo>
                  <a:pt x="8942718" y="7774203"/>
                </a:lnTo>
                <a:lnTo>
                  <a:pt x="0" y="7774203"/>
                </a:lnTo>
                <a:lnTo>
                  <a:pt x="0" y="0"/>
                </a:lnTo>
                <a:close/>
              </a:path>
            </a:pathLst>
          </a:custGeom>
          <a:blipFill>
            <a:blip r:embed="rId3"/>
            <a:stretch>
              <a:fillRect/>
            </a:stretch>
          </a:blipFill>
        </p:spPr>
        <p:txBody>
          <a:bodyPr/>
          <a:lstStyle/>
          <a:p>
            <a:endParaRPr lang="en-PK"/>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3063240"/>
          </a:xfrm>
          <a:custGeom>
            <a:avLst/>
            <a:gdLst/>
            <a:ahLst/>
            <a:cxnLst/>
            <a:rect l="l" t="t" r="r" b="b"/>
            <a:pathLst>
              <a:path w="18288000" h="3063240">
                <a:moveTo>
                  <a:pt x="0" y="0"/>
                </a:moveTo>
                <a:lnTo>
                  <a:pt x="18288000" y="0"/>
                </a:lnTo>
                <a:lnTo>
                  <a:pt x="18288000" y="3063240"/>
                </a:lnTo>
                <a:lnTo>
                  <a:pt x="0" y="3063240"/>
                </a:lnTo>
                <a:lnTo>
                  <a:pt x="0" y="0"/>
                </a:lnTo>
                <a:close/>
              </a:path>
            </a:pathLst>
          </a:custGeom>
          <a:blipFill>
            <a:blip r:embed="rId2"/>
            <a:stretch>
              <a:fillRect/>
            </a:stretch>
          </a:blipFill>
        </p:spPr>
        <p:txBody>
          <a:bodyPr/>
          <a:lstStyle/>
          <a:p>
            <a:endParaRPr lang="en-PK"/>
          </a:p>
        </p:txBody>
      </p:sp>
      <p:sp>
        <p:nvSpPr>
          <p:cNvPr id="3" name="Freeform 3"/>
          <p:cNvSpPr/>
          <p:nvPr/>
        </p:nvSpPr>
        <p:spPr>
          <a:xfrm>
            <a:off x="2141780" y="3234817"/>
            <a:ext cx="14004440" cy="6509471"/>
          </a:xfrm>
          <a:custGeom>
            <a:avLst/>
            <a:gdLst/>
            <a:ahLst/>
            <a:cxnLst/>
            <a:rect l="l" t="t" r="r" b="b"/>
            <a:pathLst>
              <a:path w="14004440" h="6509471">
                <a:moveTo>
                  <a:pt x="0" y="0"/>
                </a:moveTo>
                <a:lnTo>
                  <a:pt x="14004440" y="0"/>
                </a:lnTo>
                <a:lnTo>
                  <a:pt x="14004440" y="6509471"/>
                </a:lnTo>
                <a:lnTo>
                  <a:pt x="0" y="6509471"/>
                </a:lnTo>
                <a:lnTo>
                  <a:pt x="0" y="0"/>
                </a:lnTo>
                <a:close/>
              </a:path>
            </a:pathLst>
          </a:custGeom>
          <a:blipFill>
            <a:blip r:embed="rId3"/>
            <a:stretch>
              <a:fillRect/>
            </a:stretch>
          </a:blipFill>
        </p:spPr>
        <p:txBody>
          <a:bodyPr/>
          <a:lstStyle/>
          <a:p>
            <a:endParaRPr lang="en-PK"/>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555</Words>
  <Application>Microsoft Office PowerPoint</Application>
  <PresentationFormat>Custom</PresentationFormat>
  <Paragraphs>83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Bebas Neue Cyrillic</vt:lpstr>
      <vt:lpstr>Calibri</vt:lpstr>
      <vt:lpstr>Arial</vt:lpstr>
      <vt:lpstr>Open Sans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Technology Presentation</dc:title>
  <dc:creator>Ahmad Lamaat</dc:creator>
  <cp:lastModifiedBy>u2023069</cp:lastModifiedBy>
  <cp:revision>1</cp:revision>
  <dcterms:created xsi:type="dcterms:W3CDTF">2006-08-16T00:00:00Z</dcterms:created>
  <dcterms:modified xsi:type="dcterms:W3CDTF">2024-12-19T10:10:57Z</dcterms:modified>
  <dc:identifier>DAGZkYdqqHs</dc:identifier>
</cp:coreProperties>
</file>